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tif" ContentType="image/tif"/>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9.xml" ContentType="application/vnd.openxmlformats-officedocument.presentationml.slideLayout+xml"/>
  <Override PartName="/ppt/theme/theme3.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heme/theme4.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53" r:id="rId5"/>
    <p:sldMasterId id="2147483662" r:id="rId6"/>
  </p:sldMasterIdLst>
  <p:notesMasterIdLst>
    <p:notesMasterId r:id="rId40"/>
  </p:notesMasterIdLst>
  <p:sldIdLst>
    <p:sldId id="289" r:id="rId7"/>
    <p:sldId id="290" r:id="rId8"/>
    <p:sldId id="395" r:id="rId9"/>
    <p:sldId id="327" r:id="rId10"/>
    <p:sldId id="397" r:id="rId11"/>
    <p:sldId id="314" r:id="rId12"/>
    <p:sldId id="390" r:id="rId13"/>
    <p:sldId id="393" r:id="rId14"/>
    <p:sldId id="378" r:id="rId15"/>
    <p:sldId id="394" r:id="rId16"/>
    <p:sldId id="317" r:id="rId17"/>
    <p:sldId id="375" r:id="rId18"/>
    <p:sldId id="384" r:id="rId19"/>
    <p:sldId id="296" r:id="rId20"/>
    <p:sldId id="330" r:id="rId21"/>
    <p:sldId id="374" r:id="rId22"/>
    <p:sldId id="316" r:id="rId23"/>
    <p:sldId id="318" r:id="rId24"/>
    <p:sldId id="373" r:id="rId25"/>
    <p:sldId id="377" r:id="rId26"/>
    <p:sldId id="319" r:id="rId27"/>
    <p:sldId id="320" r:id="rId28"/>
    <p:sldId id="370" r:id="rId29"/>
    <p:sldId id="369" r:id="rId30"/>
    <p:sldId id="322" r:id="rId31"/>
    <p:sldId id="323" r:id="rId32"/>
    <p:sldId id="325" r:id="rId33"/>
    <p:sldId id="324" r:id="rId34"/>
    <p:sldId id="371" r:id="rId35"/>
    <p:sldId id="274" r:id="rId36"/>
    <p:sldId id="400" r:id="rId37"/>
    <p:sldId id="331" r:id="rId38"/>
    <p:sldId id="399" r:id="rId39"/>
  </p:sldIdLst>
  <p:sldSz cx="9144000" cy="5143500" type="screen16x9"/>
  <p:notesSz cx="6858000" cy="9144000"/>
  <p:custDataLst>
    <p:tags r:id="rId41"/>
  </p:custDataLst>
  <p:defaultText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09" userDrawn="1">
          <p15:clr>
            <a:srgbClr val="A4A3A4"/>
          </p15:clr>
        </p15:guide>
        <p15:guide id="3"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B4D1"/>
    <a:srgbClr val="B0191B"/>
    <a:srgbClr val="CD1D21"/>
    <a:srgbClr val="64B4F0"/>
    <a:srgbClr val="3CC5E0"/>
    <a:srgbClr val="0D7EC5"/>
    <a:srgbClr val="A1CCE6"/>
    <a:srgbClr val="67C8DB"/>
    <a:srgbClr val="3BDDE0"/>
    <a:srgbClr val="40BA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C4D453-D73D-4134-8A7D-15534113158A}" v="8" dt="2026-06-07T03:16:27.322"/>
    <p1510:client id="{F33C4EA2-6070-4BE6-81FF-B9CE4D2983BD}" v="9" dt="2026-06-08T01:16:30.789"/>
  </p1510:revLst>
</p1510:revInfo>
</file>

<file path=ppt/tableStyles.xml><?xml version="1.0" encoding="utf-8"?>
<a:tblStyleLst xmlns:a="http://schemas.openxmlformats.org/drawingml/2006/main" def="{5C22544A-7EE6-4342-B048-85BDC9FD1C3A}">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81" autoAdjust="0"/>
    <p:restoredTop sz="90528" autoAdjust="0"/>
  </p:normalViewPr>
  <p:slideViewPr>
    <p:cSldViewPr snapToGrid="0" showGuides="1">
      <p:cViewPr varScale="1">
        <p:scale>
          <a:sx n="79" d="100"/>
          <a:sy n="79" d="100"/>
        </p:scale>
        <p:origin x="1002" y="72"/>
      </p:cViewPr>
      <p:guideLst>
        <p:guide orient="horz" pos="1620"/>
        <p:guide pos="209"/>
        <p:guide pos="288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tags" Target="tags/tag1.xml"/></Relationships>
</file>

<file path=ppt/diagrams/_rels/data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2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 Id="rId5" Type="http://schemas.openxmlformats.org/officeDocument/2006/relationships/image" Target="../media/image21.jpeg"/><Relationship Id="rId4" Type="http://schemas.openxmlformats.org/officeDocument/2006/relationships/image" Target="../media/image22.jpeg"/></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CAFACC-86E4-7E4A-955B-59E223C37525}" type="doc">
      <dgm:prSet loTypeId="urn:microsoft.com/office/officeart/2008/layout/CircularPictureCallout" loCatId="list" qsTypeId="urn:microsoft.com/office/officeart/2005/8/quickstyle/simple1" qsCatId="simple" csTypeId="urn:microsoft.com/office/officeart/2005/8/colors/accent3_1" csCatId="accent3" phldr="1"/>
      <dgm:spPr/>
      <dgm:t>
        <a:bodyPr/>
        <a:lstStyle/>
        <a:p>
          <a:endParaRPr lang="es-MX"/>
        </a:p>
      </dgm:t>
    </dgm:pt>
    <dgm:pt modelId="{0D6EA77E-C762-7A45-8F3C-EF794D0B39EF}">
      <dgm:prSet custT="1"/>
      <dgm:spPr>
        <a:xfrm>
          <a:off x="1435466" y="3182278"/>
          <a:ext cx="3707587" cy="1911724"/>
        </a:xfrm>
        <a:sp3d/>
      </dgm:spPr>
      <dgm:t>
        <a:bodyPr/>
        <a:lstStyle/>
        <a:p>
          <a:pPr>
            <a:buNone/>
          </a:pPr>
          <a:endParaRPr lang="es-CO" sz="1050" b="1" dirty="0">
            <a:solidFill>
              <a:schemeClr val="bg1"/>
            </a:solidFill>
            <a:latin typeface="+mn-lt"/>
            <a:ea typeface="+mn-ea"/>
            <a:cs typeface="+mn-cs"/>
          </a:endParaRPr>
        </a:p>
      </dgm:t>
    </dgm:pt>
    <dgm:pt modelId="{4168BB80-42B2-694D-8913-FCFFECB37857}" type="parTrans" cxnId="{AB92432E-83AE-EE43-B7EC-7A5E99BAF9E3}">
      <dgm:prSet/>
      <dgm:spPr/>
      <dgm:t>
        <a:bodyPr/>
        <a:lstStyle/>
        <a:p>
          <a:endParaRPr lang="es-MX" sz="1050">
            <a:solidFill>
              <a:schemeClr val="bg1"/>
            </a:solidFill>
            <a:latin typeface="+mn-lt"/>
          </a:endParaRPr>
        </a:p>
      </dgm:t>
    </dgm:pt>
    <dgm:pt modelId="{BF4ED661-541B-B64B-B64F-E18F495979A5}" type="sibTrans" cxnId="{AB92432E-83AE-EE43-B7EC-7A5E99BAF9E3}">
      <dgm:prSet/>
      <dgm:spPr>
        <a:xfrm>
          <a:off x="488242" y="0"/>
          <a:ext cx="5793106" cy="5793106"/>
        </a:xfr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t>
        <a:bodyPr/>
        <a:lstStyle/>
        <a:p>
          <a:endParaRPr lang="es-MX" sz="1050">
            <a:solidFill>
              <a:schemeClr val="bg1"/>
            </a:solidFill>
            <a:latin typeface="+mn-lt"/>
          </a:endParaRPr>
        </a:p>
      </dgm:t>
    </dgm:pt>
    <dgm:pt modelId="{117F73A3-0CA8-FC4B-98E0-969324105FE9}">
      <dgm:prSet custT="1"/>
      <dgm:spPr>
        <a:xfrm>
          <a:off x="9189604" y="0"/>
          <a:ext cx="2873694" cy="868965"/>
        </a:xfrm>
      </dgm:spPr>
      <dgm:t>
        <a:bodyPr/>
        <a:lstStyle/>
        <a:p>
          <a:pPr marL="0" indent="0" algn="ctr">
            <a:buNone/>
          </a:pPr>
          <a:r>
            <a:rPr lang="es-MX" sz="1050" b="1" kern="1200" dirty="0">
              <a:solidFill>
                <a:schemeClr val="bg1"/>
              </a:solidFill>
              <a:latin typeface="+mn-lt"/>
              <a:ea typeface="+mn-ea"/>
              <a:cs typeface="+mn-cs"/>
            </a:rPr>
            <a:t>2,41 mil millones de trabajadores enfrentan calor excesivo,</a:t>
          </a:r>
          <a:r>
            <a:rPr lang="es-MX" sz="1050" kern="1200" dirty="0">
              <a:solidFill>
                <a:schemeClr val="bg1"/>
              </a:solidFill>
              <a:latin typeface="+mn-lt"/>
              <a:ea typeface="+mn-ea"/>
              <a:cs typeface="+mn-cs"/>
            </a:rPr>
            <a:t> 1.600 millones están expuestos a radiación UV, otros 1.600 millones a contaminación atmosférica laboral y más de 870 millones de trabajadores agrícolas a pesticidas.</a:t>
          </a:r>
          <a:endParaRPr lang="es-CO" sz="1050" kern="1200" dirty="0">
            <a:solidFill>
              <a:schemeClr val="bg1"/>
            </a:solidFill>
            <a:latin typeface="+mn-lt"/>
            <a:ea typeface="+mn-ea"/>
            <a:cs typeface="+mn-cs"/>
          </a:endParaRPr>
        </a:p>
      </dgm:t>
    </dgm:pt>
    <dgm:pt modelId="{210CFF70-4B93-6049-ACF0-D92EC5598657}" type="parTrans" cxnId="{9EC2E430-32A6-1848-8619-2C3939289AB6}">
      <dgm:prSet/>
      <dgm:spPr/>
      <dgm:t>
        <a:bodyPr/>
        <a:lstStyle/>
        <a:p>
          <a:endParaRPr lang="es-MX" sz="1050">
            <a:solidFill>
              <a:schemeClr val="bg1"/>
            </a:solidFill>
            <a:latin typeface="+mn-lt"/>
          </a:endParaRPr>
        </a:p>
      </dgm:t>
    </dgm:pt>
    <dgm:pt modelId="{0EBE915D-6977-2947-8756-997F54A107E7}" type="sibTrans" cxnId="{9EC2E430-32A6-1848-8619-2C3939289AB6}">
      <dgm:prSet/>
      <dgm:spPr>
        <a:xfrm>
          <a:off x="8320638" y="0"/>
          <a:ext cx="868965" cy="868965"/>
        </a:xfrm>
        <a:blipFill>
          <a:blip xmlns:r="http://schemas.openxmlformats.org/officeDocument/2006/relationships" r:embed="rId2" cstate="print">
            <a:extLst>
              <a:ext uri="{28A0092B-C50C-407E-A947-70E740481C1C}">
                <a14:useLocalDpi xmlns:a14="http://schemas.microsoft.com/office/drawing/2010/main" val="0"/>
              </a:ext>
            </a:extLst>
          </a:blip>
          <a:srcRect/>
          <a:stretch>
            <a:fillRect l="-7000" r="-7000"/>
          </a:stretch>
        </a:blipFill>
      </dgm:spPr>
      <dgm:t>
        <a:bodyPr/>
        <a:lstStyle/>
        <a:p>
          <a:endParaRPr lang="es-MX" sz="1050">
            <a:solidFill>
              <a:schemeClr val="bg1"/>
            </a:solidFill>
            <a:latin typeface="+mn-lt"/>
          </a:endParaRPr>
        </a:p>
      </dgm:t>
    </dgm:pt>
    <dgm:pt modelId="{5824D533-F41D-3B48-B624-5614904E8BB3}">
      <dgm:prSet custT="1"/>
      <dgm:spPr>
        <a:xfrm>
          <a:off x="7878624" y="1911724"/>
          <a:ext cx="2167444" cy="868965"/>
        </a:xfrm>
      </dgm:spPr>
      <dgm:t>
        <a:bodyPr anchor="ctr"/>
        <a:lstStyle/>
        <a:p>
          <a:pPr marL="85725" indent="0" algn="ctr">
            <a:buNone/>
          </a:pPr>
          <a:r>
            <a:rPr lang="es-MX" sz="1050" b="1">
              <a:solidFill>
                <a:schemeClr val="bg1"/>
              </a:solidFill>
              <a:latin typeface="+mn-lt"/>
              <a:ea typeface="+mn-ea"/>
              <a:cs typeface="+mn-cs"/>
            </a:rPr>
            <a:t>El cambio climático impacta la salud mental </a:t>
          </a:r>
          <a:r>
            <a:rPr lang="es-MX" sz="1050">
              <a:solidFill>
                <a:schemeClr val="bg1"/>
              </a:solidFill>
              <a:latin typeface="+mn-lt"/>
              <a:ea typeface="+mn-ea"/>
              <a:cs typeface="+mn-cs"/>
            </a:rPr>
            <a:t>a través de eventos agudos, procesos subagudos e impactos crónicos que alteran la vida, el trabajo y las comunidades.</a:t>
          </a:r>
          <a:endParaRPr lang="es-CO" sz="1050" dirty="0">
            <a:solidFill>
              <a:schemeClr val="bg1"/>
            </a:solidFill>
            <a:latin typeface="+mn-lt"/>
            <a:ea typeface="+mn-ea"/>
            <a:cs typeface="+mn-cs"/>
          </a:endParaRPr>
        </a:p>
      </dgm:t>
    </dgm:pt>
    <dgm:pt modelId="{0D54682F-96B2-0A4B-8B82-42D7FC154CE3}" type="parTrans" cxnId="{A8231BB9-1EEC-0644-8D9E-BBF453018936}">
      <dgm:prSet/>
      <dgm:spPr/>
      <dgm:t>
        <a:bodyPr/>
        <a:lstStyle/>
        <a:p>
          <a:endParaRPr lang="es-MX" sz="1050">
            <a:solidFill>
              <a:schemeClr val="bg1"/>
            </a:solidFill>
            <a:latin typeface="+mn-lt"/>
          </a:endParaRPr>
        </a:p>
      </dgm:t>
    </dgm:pt>
    <dgm:pt modelId="{148630E8-1398-A14A-A0BF-8695A70A0E18}" type="sibTrans" cxnId="{A8231BB9-1EEC-0644-8D9E-BBF453018936}">
      <dgm:prSet/>
      <dgm:spPr>
        <a:xfrm>
          <a:off x="7009658" y="1911724"/>
          <a:ext cx="868965" cy="868965"/>
        </a:xfrm>
        <a:blipFill>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dgm:spPr>
      <dgm:t>
        <a:bodyPr/>
        <a:lstStyle/>
        <a:p>
          <a:endParaRPr lang="es-MX" sz="1050">
            <a:solidFill>
              <a:schemeClr val="bg1"/>
            </a:solidFill>
            <a:latin typeface="+mn-lt"/>
          </a:endParaRPr>
        </a:p>
      </dgm:t>
    </dgm:pt>
    <dgm:pt modelId="{286420E7-6359-0747-81A2-FF4DC7BEE53B}">
      <dgm:prSet custT="1"/>
      <dgm:spPr>
        <a:xfrm>
          <a:off x="9189604" y="4924140"/>
          <a:ext cx="3343934" cy="868965"/>
        </a:xfrm>
      </dgm:spPr>
      <dgm:t>
        <a:bodyPr/>
        <a:lstStyle/>
        <a:p>
          <a:pPr marL="180975" indent="0" algn="ctr">
            <a:buNone/>
          </a:pPr>
          <a:r>
            <a:rPr lang="es-CO" sz="1050" b="1">
              <a:solidFill>
                <a:schemeClr val="bg1"/>
              </a:solidFill>
              <a:latin typeface="+mn-lt"/>
              <a:ea typeface="+mn-ea"/>
              <a:cs typeface="+mn-cs"/>
            </a:rPr>
            <a:t>La salud mental en el trabajo ya representa 12 mil millones de días laborales perdidos </a:t>
          </a:r>
          <a:r>
            <a:rPr lang="es-CO" sz="1050">
              <a:solidFill>
                <a:schemeClr val="bg1"/>
              </a:solidFill>
              <a:latin typeface="+mn-lt"/>
              <a:ea typeface="+mn-ea"/>
              <a:cs typeface="+mn-cs"/>
            </a:rPr>
            <a:t>y US$ 1 billón en pérdidas de productividad al año.</a:t>
          </a:r>
          <a:endParaRPr lang="es-CO" sz="1050" dirty="0">
            <a:solidFill>
              <a:schemeClr val="bg1"/>
            </a:solidFill>
            <a:latin typeface="+mn-lt"/>
            <a:ea typeface="+mn-ea"/>
            <a:cs typeface="+mn-cs"/>
          </a:endParaRPr>
        </a:p>
      </dgm:t>
    </dgm:pt>
    <dgm:pt modelId="{FF3C4494-358B-3A49-982D-C299B2FAE4E4}" type="parTrans" cxnId="{103EC5F2-1499-844F-8447-97843340A116}">
      <dgm:prSet/>
      <dgm:spPr/>
      <dgm:t>
        <a:bodyPr/>
        <a:lstStyle/>
        <a:p>
          <a:endParaRPr lang="es-MX" sz="1050">
            <a:solidFill>
              <a:schemeClr val="bg1"/>
            </a:solidFill>
            <a:latin typeface="+mn-lt"/>
          </a:endParaRPr>
        </a:p>
      </dgm:t>
    </dgm:pt>
    <dgm:pt modelId="{86FAE9A4-D13E-1248-BD92-1325E0FE3093}" type="sibTrans" cxnId="{103EC5F2-1499-844F-8447-97843340A116}">
      <dgm:prSet/>
      <dgm:spPr>
        <a:xfrm>
          <a:off x="8320638" y="4924140"/>
          <a:ext cx="868965" cy="868965"/>
        </a:xfrm>
        <a:blipFill>
          <a:blip xmlns:r="http://schemas.openxmlformats.org/officeDocument/2006/relationships" r:embed="rId4">
            <a:extLst>
              <a:ext uri="{28A0092B-C50C-407E-A947-70E740481C1C}">
                <a14:useLocalDpi xmlns:a14="http://schemas.microsoft.com/office/drawing/2010/main" val="0"/>
              </a:ext>
            </a:extLst>
          </a:blip>
          <a:srcRect/>
          <a:stretch>
            <a:fillRect l="-31000" r="-31000"/>
          </a:stretch>
        </a:blipFill>
      </dgm:spPr>
      <dgm:t>
        <a:bodyPr/>
        <a:lstStyle/>
        <a:p>
          <a:endParaRPr lang="es-MX" sz="1050">
            <a:solidFill>
              <a:schemeClr val="bg1"/>
            </a:solidFill>
            <a:latin typeface="+mn-lt"/>
          </a:endParaRPr>
        </a:p>
      </dgm:t>
    </dgm:pt>
    <dgm:pt modelId="{9C35A31D-C088-0641-8F8D-881D64C767D7}">
      <dgm:prSet custT="1"/>
      <dgm:spPr>
        <a:xfrm>
          <a:off x="7878624" y="3012415"/>
          <a:ext cx="3607559" cy="868965"/>
        </a:xfrm>
      </dgm:spPr>
      <dgm:t>
        <a:bodyPr/>
        <a:lstStyle/>
        <a:p>
          <a:pPr marL="0" indent="0" algn="ctr">
            <a:buNone/>
          </a:pPr>
          <a:r>
            <a:rPr lang="es-CO" sz="1050" kern="1200">
              <a:solidFill>
                <a:schemeClr val="bg1"/>
              </a:solidFill>
              <a:latin typeface="+mn-lt"/>
              <a:ea typeface="+mn-ea"/>
              <a:cs typeface="+mn-cs"/>
            </a:rPr>
            <a:t>Los efectos pueden generar </a:t>
          </a:r>
          <a:r>
            <a:rPr lang="es-CO" sz="1050" b="1" kern="1200">
              <a:solidFill>
                <a:schemeClr val="bg1"/>
              </a:solidFill>
              <a:latin typeface="+mn-lt"/>
              <a:ea typeface="+mn-ea"/>
              <a:cs typeface="+mn-cs"/>
            </a:rPr>
            <a:t>ansiedad, depresión, TEPT, ideación suicida </a:t>
          </a:r>
          <a:r>
            <a:rPr lang="es-CO" sz="1050" kern="1200">
              <a:solidFill>
                <a:schemeClr val="bg1"/>
              </a:solidFill>
              <a:latin typeface="+mn-lt"/>
              <a:ea typeface="+mn-ea"/>
              <a:cs typeface="+mn-cs"/>
            </a:rPr>
            <a:t>y agravamiento de trastornos mentales.</a:t>
          </a:r>
          <a:endParaRPr lang="es-CO" sz="1050" kern="1200" dirty="0">
            <a:solidFill>
              <a:schemeClr val="bg1"/>
            </a:solidFill>
            <a:latin typeface="+mn-lt"/>
            <a:ea typeface="+mn-ea"/>
            <a:cs typeface="+mn-cs"/>
          </a:endParaRPr>
        </a:p>
      </dgm:t>
    </dgm:pt>
    <dgm:pt modelId="{598161CA-C325-C54C-A611-3670C3FEC005}" type="sibTrans" cxnId="{E6496258-9E35-C949-B0A0-C593ACE5DD44}">
      <dgm:prSet/>
      <dgm:spPr>
        <a:xfrm>
          <a:off x="7009658" y="3012415"/>
          <a:ext cx="868965" cy="868965"/>
        </a:xfrm>
        <a:blipFill>
          <a:blip xmlns:r="http://schemas.openxmlformats.org/officeDocument/2006/relationships" r:embed="rId5">
            <a:extLst>
              <a:ext uri="{28A0092B-C50C-407E-A947-70E740481C1C}">
                <a14:useLocalDpi xmlns:a14="http://schemas.microsoft.com/office/drawing/2010/main" val="0"/>
              </a:ext>
            </a:extLst>
          </a:blip>
          <a:srcRect/>
          <a:stretch>
            <a:fillRect l="-27000" r="-27000"/>
          </a:stretch>
        </a:blipFill>
      </dgm:spPr>
      <dgm:t>
        <a:bodyPr/>
        <a:lstStyle/>
        <a:p>
          <a:endParaRPr lang="es-MX" sz="1050">
            <a:solidFill>
              <a:schemeClr val="bg1"/>
            </a:solidFill>
            <a:latin typeface="+mn-lt"/>
          </a:endParaRPr>
        </a:p>
      </dgm:t>
    </dgm:pt>
    <dgm:pt modelId="{F3EEBDCF-23B7-9849-9409-FE6FD473ABE3}" type="parTrans" cxnId="{E6496258-9E35-C949-B0A0-C593ACE5DD44}">
      <dgm:prSet/>
      <dgm:spPr/>
      <dgm:t>
        <a:bodyPr/>
        <a:lstStyle/>
        <a:p>
          <a:endParaRPr lang="es-MX" sz="1050">
            <a:solidFill>
              <a:schemeClr val="bg1"/>
            </a:solidFill>
            <a:latin typeface="+mn-lt"/>
          </a:endParaRPr>
        </a:p>
      </dgm:t>
    </dgm:pt>
    <dgm:pt modelId="{032B93D2-0008-8341-AB7B-461B25A5268A}" type="pres">
      <dgm:prSet presAssocID="{5ACAFACC-86E4-7E4A-955B-59E223C37525}" presName="Name0" presStyleCnt="0">
        <dgm:presLayoutVars>
          <dgm:chMax val="7"/>
          <dgm:chPref val="7"/>
          <dgm:dir/>
        </dgm:presLayoutVars>
      </dgm:prSet>
      <dgm:spPr/>
    </dgm:pt>
    <dgm:pt modelId="{BE06CCCE-442E-B84A-88B1-B6D638D032BB}" type="pres">
      <dgm:prSet presAssocID="{5ACAFACC-86E4-7E4A-955B-59E223C37525}" presName="Name1" presStyleCnt="0"/>
      <dgm:spPr/>
    </dgm:pt>
    <dgm:pt modelId="{A1DF83E3-84FB-3A44-8F36-BBE2D7F77872}" type="pres">
      <dgm:prSet presAssocID="{BF4ED661-541B-B64B-B64F-E18F495979A5}" presName="picture_1" presStyleCnt="0"/>
      <dgm:spPr/>
    </dgm:pt>
    <dgm:pt modelId="{F6EA4624-1A90-594D-86C5-9164C461E422}" type="pres">
      <dgm:prSet presAssocID="{BF4ED661-541B-B64B-B64F-E18F495979A5}" presName="pictureRepeatNode" presStyleLbl="alignImgPlace1" presStyleIdx="0" presStyleCnt="5" custLinFactNeighborX="8428"/>
      <dgm:spPr>
        <a:prstGeom prst="ellipse">
          <a:avLst/>
        </a:prstGeom>
      </dgm:spPr>
    </dgm:pt>
    <dgm:pt modelId="{6CABFB00-2759-3840-85E3-1B2D9B626661}" type="pres">
      <dgm:prSet presAssocID="{0D6EA77E-C762-7A45-8F3C-EF794D0B39EF}" presName="text_1" presStyleLbl="node1" presStyleIdx="0" presStyleCnt="0" custLinFactNeighborX="10592" custLinFactNeighborY="5552">
        <dgm:presLayoutVars>
          <dgm:bulletEnabled val="1"/>
        </dgm:presLayoutVars>
      </dgm:prSet>
      <dgm:spPr>
        <a:prstGeom prst="rect">
          <a:avLst/>
        </a:prstGeom>
      </dgm:spPr>
    </dgm:pt>
    <dgm:pt modelId="{F9E28597-0DA0-F941-93FA-B513B14C42ED}" type="pres">
      <dgm:prSet presAssocID="{0EBE915D-6977-2947-8756-997F54A107E7}" presName="picture_2" presStyleCnt="0"/>
      <dgm:spPr/>
    </dgm:pt>
    <dgm:pt modelId="{404293F2-5768-B84F-9965-B96F3F6E31BC}" type="pres">
      <dgm:prSet presAssocID="{0EBE915D-6977-2947-8756-997F54A107E7}" presName="pictureRepeatNode" presStyleLbl="alignImgPlace1" presStyleIdx="1" presStyleCnt="5"/>
      <dgm:spPr>
        <a:prstGeom prst="ellipse">
          <a:avLst/>
        </a:prstGeom>
      </dgm:spPr>
    </dgm:pt>
    <dgm:pt modelId="{8D54AFC3-4FBE-CB4D-B4E7-83646D2E34A1}" type="pres">
      <dgm:prSet presAssocID="{117F73A3-0CA8-FC4B-98E0-969324105FE9}" presName="line_2" presStyleLbl="parChTrans1D1" presStyleIdx="0" presStyleCnt="4"/>
      <dgm:spPr>
        <a:xfrm>
          <a:off x="2896553" y="434482"/>
          <a:ext cx="5858568" cy="0"/>
        </a:xfrm>
        <a:prstGeom prst="line">
          <a:avLst/>
        </a:prstGeom>
      </dgm:spPr>
    </dgm:pt>
    <dgm:pt modelId="{3B346213-231E-E540-A67E-AF3BFCC5EA68}" type="pres">
      <dgm:prSet presAssocID="{117F73A3-0CA8-FC4B-98E0-969324105FE9}" presName="textparent_2" presStyleLbl="node1" presStyleIdx="0" presStyleCnt="0"/>
      <dgm:spPr/>
    </dgm:pt>
    <dgm:pt modelId="{CE586FDF-99F8-4E44-9355-B13D58405234}" type="pres">
      <dgm:prSet presAssocID="{117F73A3-0CA8-FC4B-98E0-969324105FE9}" presName="text_2" presStyleLbl="revTx" presStyleIdx="0" presStyleCnt="4" custLinFactNeighborX="8298" custLinFactNeighborY="-8984">
        <dgm:presLayoutVars>
          <dgm:bulletEnabled val="1"/>
        </dgm:presLayoutVars>
      </dgm:prSet>
      <dgm:spPr>
        <a:prstGeom prst="rect">
          <a:avLst/>
        </a:prstGeom>
      </dgm:spPr>
    </dgm:pt>
    <dgm:pt modelId="{31B4E0DC-ACBF-4447-9522-C3293D600E6D}" type="pres">
      <dgm:prSet presAssocID="{148630E8-1398-A14A-A0BF-8695A70A0E18}" presName="picture_3" presStyleCnt="0"/>
      <dgm:spPr/>
    </dgm:pt>
    <dgm:pt modelId="{0C7F51A0-ECEB-604C-B095-9E54FCC63E46}" type="pres">
      <dgm:prSet presAssocID="{148630E8-1398-A14A-A0BF-8695A70A0E18}" presName="pictureRepeatNode" presStyleLbl="alignImgPlace1" presStyleIdx="2" presStyleCnt="5" custLinFactNeighborX="10645" custLinFactNeighborY="-2290"/>
      <dgm:spPr>
        <a:prstGeom prst="ellipse">
          <a:avLst/>
        </a:prstGeom>
      </dgm:spPr>
    </dgm:pt>
    <dgm:pt modelId="{D9964F8B-B0E3-4380-B208-ADD811FB16CE}" type="pres">
      <dgm:prSet presAssocID="{5824D533-F41D-3B48-B624-5614904E8BB3}" presName="line_3" presStyleLbl="parChTrans1D1" presStyleIdx="1" presStyleCnt="4"/>
      <dgm:spPr/>
    </dgm:pt>
    <dgm:pt modelId="{A74F10F1-E2B1-47C3-A9FA-D7911A7886CE}" type="pres">
      <dgm:prSet presAssocID="{5824D533-F41D-3B48-B624-5614904E8BB3}" presName="textparent_3" presStyleLbl="node1" presStyleIdx="0" presStyleCnt="0"/>
      <dgm:spPr/>
    </dgm:pt>
    <dgm:pt modelId="{DCEFFD18-5113-462E-9D0F-74A5FF097BDB}" type="pres">
      <dgm:prSet presAssocID="{5824D533-F41D-3B48-B624-5614904E8BB3}" presName="text_3" presStyleLbl="revTx" presStyleIdx="1" presStyleCnt="4" custLinFactNeighborX="13520" custLinFactNeighborY="-2290">
        <dgm:presLayoutVars>
          <dgm:bulletEnabled val="1"/>
        </dgm:presLayoutVars>
      </dgm:prSet>
      <dgm:spPr/>
    </dgm:pt>
    <dgm:pt modelId="{3F1C35C9-FABD-4564-A70C-3AA868CED39D}" type="pres">
      <dgm:prSet presAssocID="{598161CA-C325-C54C-A611-3670C3FEC005}" presName="picture_4" presStyleCnt="0"/>
      <dgm:spPr/>
    </dgm:pt>
    <dgm:pt modelId="{C9FF97CB-FFF7-D141-801E-E6AE8312E0AA}" type="pres">
      <dgm:prSet presAssocID="{598161CA-C325-C54C-A611-3670C3FEC005}" presName="pictureRepeatNode" presStyleLbl="alignImgPlace1" presStyleIdx="3" presStyleCnt="5" custLinFactNeighborX="20092" custLinFactNeighborY="-1567"/>
      <dgm:spPr>
        <a:prstGeom prst="ellipse">
          <a:avLst/>
        </a:prstGeom>
      </dgm:spPr>
    </dgm:pt>
    <dgm:pt modelId="{F2E2B623-7CA7-4D37-92DC-E2984675D9DF}" type="pres">
      <dgm:prSet presAssocID="{9C35A31D-C088-0641-8F8D-881D64C767D7}" presName="line_4" presStyleLbl="parChTrans1D1" presStyleIdx="2" presStyleCnt="4"/>
      <dgm:spPr/>
    </dgm:pt>
    <dgm:pt modelId="{95C93C6D-CB53-4613-A4D1-7E385583F698}" type="pres">
      <dgm:prSet presAssocID="{9C35A31D-C088-0641-8F8D-881D64C767D7}" presName="textparent_4" presStyleLbl="node1" presStyleIdx="0" presStyleCnt="0"/>
      <dgm:spPr/>
    </dgm:pt>
    <dgm:pt modelId="{858E00B5-5C95-41F1-9346-71C63EE3DD48}" type="pres">
      <dgm:prSet presAssocID="{9C35A31D-C088-0641-8F8D-881D64C767D7}" presName="text_4" presStyleLbl="revTx" presStyleIdx="2" presStyleCnt="4" custLinFactNeighborX="27051" custLinFactNeighborY="-1503">
        <dgm:presLayoutVars>
          <dgm:bulletEnabled val="1"/>
        </dgm:presLayoutVars>
      </dgm:prSet>
      <dgm:spPr/>
    </dgm:pt>
    <dgm:pt modelId="{155F1EA0-57F9-4314-8962-173067CBB1DB}" type="pres">
      <dgm:prSet presAssocID="{86FAE9A4-D13E-1248-BD92-1325E0FE3093}" presName="picture_5" presStyleCnt="0"/>
      <dgm:spPr/>
    </dgm:pt>
    <dgm:pt modelId="{791AA4C1-4C42-BB45-98DA-9C3C40976ECF}" type="pres">
      <dgm:prSet presAssocID="{86FAE9A4-D13E-1248-BD92-1325E0FE3093}" presName="pictureRepeatNode" presStyleLbl="alignImgPlace1" presStyleIdx="4" presStyleCnt="5" custLinFactNeighborX="29569" custLinFactNeighborY="-3474"/>
      <dgm:spPr>
        <a:prstGeom prst="ellipse">
          <a:avLst/>
        </a:prstGeom>
      </dgm:spPr>
    </dgm:pt>
    <dgm:pt modelId="{7C961A0E-1EBE-4F03-8354-C2BB4CA922D8}" type="pres">
      <dgm:prSet presAssocID="{286420E7-6359-0747-81A2-FF4DC7BEE53B}" presName="line_5" presStyleLbl="parChTrans1D1" presStyleIdx="3" presStyleCnt="4"/>
      <dgm:spPr/>
    </dgm:pt>
    <dgm:pt modelId="{B8F65928-11DD-4BED-95A7-01E0AD34F867}" type="pres">
      <dgm:prSet presAssocID="{286420E7-6359-0747-81A2-FF4DC7BEE53B}" presName="textparent_5" presStyleLbl="node1" presStyleIdx="0" presStyleCnt="0"/>
      <dgm:spPr/>
    </dgm:pt>
    <dgm:pt modelId="{B222C2DE-13CD-4BC3-AFBA-D289BCF51364}" type="pres">
      <dgm:prSet presAssocID="{286420E7-6359-0747-81A2-FF4DC7BEE53B}" presName="text_5" presStyleLbl="revTx" presStyleIdx="3" presStyleCnt="4" custLinFactNeighborX="25482" custLinFactNeighborY="-3474">
        <dgm:presLayoutVars>
          <dgm:bulletEnabled val="1"/>
        </dgm:presLayoutVars>
      </dgm:prSet>
      <dgm:spPr/>
    </dgm:pt>
  </dgm:ptLst>
  <dgm:cxnLst>
    <dgm:cxn modelId="{AB92432E-83AE-EE43-B7EC-7A5E99BAF9E3}" srcId="{5ACAFACC-86E4-7E4A-955B-59E223C37525}" destId="{0D6EA77E-C762-7A45-8F3C-EF794D0B39EF}" srcOrd="0" destOrd="0" parTransId="{4168BB80-42B2-694D-8913-FCFFECB37857}" sibTransId="{BF4ED661-541B-B64B-B64F-E18F495979A5}"/>
    <dgm:cxn modelId="{EB000930-4A65-4A2F-95CF-6A345BB08675}" type="presOf" srcId="{148630E8-1398-A14A-A0BF-8695A70A0E18}" destId="{0C7F51A0-ECEB-604C-B095-9E54FCC63E46}" srcOrd="0" destOrd="0" presId="urn:microsoft.com/office/officeart/2008/layout/CircularPictureCallout"/>
    <dgm:cxn modelId="{9EC2E430-32A6-1848-8619-2C3939289AB6}" srcId="{5ACAFACC-86E4-7E4A-955B-59E223C37525}" destId="{117F73A3-0CA8-FC4B-98E0-969324105FE9}" srcOrd="1" destOrd="0" parTransId="{210CFF70-4B93-6049-ACF0-D92EC5598657}" sibTransId="{0EBE915D-6977-2947-8756-997F54A107E7}"/>
    <dgm:cxn modelId="{0DF2B45B-CCA6-4304-ABA5-CA46F75E483B}" type="presOf" srcId="{598161CA-C325-C54C-A611-3670C3FEC005}" destId="{C9FF97CB-FFF7-D141-801E-E6AE8312E0AA}" srcOrd="0" destOrd="0" presId="urn:microsoft.com/office/officeart/2008/layout/CircularPictureCallout"/>
    <dgm:cxn modelId="{21658C5E-B4E6-4827-B56A-5D48D02A027C}" type="presOf" srcId="{117F73A3-0CA8-FC4B-98E0-969324105FE9}" destId="{CE586FDF-99F8-4E44-9355-B13D58405234}" srcOrd="0" destOrd="0" presId="urn:microsoft.com/office/officeart/2008/layout/CircularPictureCallout"/>
    <dgm:cxn modelId="{54F09960-78D7-47AE-9901-52207393D816}" type="presOf" srcId="{5824D533-F41D-3B48-B624-5614904E8BB3}" destId="{DCEFFD18-5113-462E-9D0F-74A5FF097BDB}" srcOrd="0" destOrd="0" presId="urn:microsoft.com/office/officeart/2008/layout/CircularPictureCallout"/>
    <dgm:cxn modelId="{6F8BF874-AB2C-3A4B-BA80-DD1B86F3A8CE}" type="presOf" srcId="{5ACAFACC-86E4-7E4A-955B-59E223C37525}" destId="{032B93D2-0008-8341-AB7B-461B25A5268A}" srcOrd="0" destOrd="0" presId="urn:microsoft.com/office/officeart/2008/layout/CircularPictureCallout"/>
    <dgm:cxn modelId="{E6496258-9E35-C949-B0A0-C593ACE5DD44}" srcId="{5ACAFACC-86E4-7E4A-955B-59E223C37525}" destId="{9C35A31D-C088-0641-8F8D-881D64C767D7}" srcOrd="3" destOrd="0" parTransId="{F3EEBDCF-23B7-9849-9409-FE6FD473ABE3}" sibTransId="{598161CA-C325-C54C-A611-3670C3FEC005}"/>
    <dgm:cxn modelId="{B299DDA0-349A-416C-A368-4BE5D80E3CCD}" type="presOf" srcId="{BF4ED661-541B-B64B-B64F-E18F495979A5}" destId="{F6EA4624-1A90-594D-86C5-9164C461E422}" srcOrd="0" destOrd="0" presId="urn:microsoft.com/office/officeart/2008/layout/CircularPictureCallout"/>
    <dgm:cxn modelId="{A8231BB9-1EEC-0644-8D9E-BBF453018936}" srcId="{5ACAFACC-86E4-7E4A-955B-59E223C37525}" destId="{5824D533-F41D-3B48-B624-5614904E8BB3}" srcOrd="2" destOrd="0" parTransId="{0D54682F-96B2-0A4B-8B82-42D7FC154CE3}" sibTransId="{148630E8-1398-A14A-A0BF-8695A70A0E18}"/>
    <dgm:cxn modelId="{C5C7AFBB-3EA6-427D-98FE-876C45C7EC92}" type="presOf" srcId="{0D6EA77E-C762-7A45-8F3C-EF794D0B39EF}" destId="{6CABFB00-2759-3840-85E3-1B2D9B626661}" srcOrd="0" destOrd="0" presId="urn:microsoft.com/office/officeart/2008/layout/CircularPictureCallout"/>
    <dgm:cxn modelId="{F790AEBF-4E95-4DE3-AF34-78B6531459F0}" type="presOf" srcId="{286420E7-6359-0747-81A2-FF4DC7BEE53B}" destId="{B222C2DE-13CD-4BC3-AFBA-D289BCF51364}" srcOrd="0" destOrd="0" presId="urn:microsoft.com/office/officeart/2008/layout/CircularPictureCallout"/>
    <dgm:cxn modelId="{787277C0-94C4-455A-A4B9-CE129D441CE8}" type="presOf" srcId="{86FAE9A4-D13E-1248-BD92-1325E0FE3093}" destId="{791AA4C1-4C42-BB45-98DA-9C3C40976ECF}" srcOrd="0" destOrd="0" presId="urn:microsoft.com/office/officeart/2008/layout/CircularPictureCallout"/>
    <dgm:cxn modelId="{839BEEEC-BA63-406E-AE85-5FC86841C98E}" type="presOf" srcId="{9C35A31D-C088-0641-8F8D-881D64C767D7}" destId="{858E00B5-5C95-41F1-9346-71C63EE3DD48}" srcOrd="0" destOrd="0" presId="urn:microsoft.com/office/officeart/2008/layout/CircularPictureCallout"/>
    <dgm:cxn modelId="{103EC5F2-1499-844F-8447-97843340A116}" srcId="{5ACAFACC-86E4-7E4A-955B-59E223C37525}" destId="{286420E7-6359-0747-81A2-FF4DC7BEE53B}" srcOrd="4" destOrd="0" parTransId="{FF3C4494-358B-3A49-982D-C299B2FAE4E4}" sibTransId="{86FAE9A4-D13E-1248-BD92-1325E0FE3093}"/>
    <dgm:cxn modelId="{A93FDCFF-B3A7-48A7-8391-3CEA30AA58E4}" type="presOf" srcId="{0EBE915D-6977-2947-8756-997F54A107E7}" destId="{404293F2-5768-B84F-9965-B96F3F6E31BC}" srcOrd="0" destOrd="0" presId="urn:microsoft.com/office/officeart/2008/layout/CircularPictureCallout"/>
    <dgm:cxn modelId="{56371932-C244-4A45-AD5A-F33649C5E5F3}" type="presParOf" srcId="{032B93D2-0008-8341-AB7B-461B25A5268A}" destId="{BE06CCCE-442E-B84A-88B1-B6D638D032BB}" srcOrd="0" destOrd="0" presId="urn:microsoft.com/office/officeart/2008/layout/CircularPictureCallout"/>
    <dgm:cxn modelId="{4A55E7BD-D4A1-4D58-82C4-95373356D4F6}" type="presParOf" srcId="{BE06CCCE-442E-B84A-88B1-B6D638D032BB}" destId="{A1DF83E3-84FB-3A44-8F36-BBE2D7F77872}" srcOrd="0" destOrd="0" presId="urn:microsoft.com/office/officeart/2008/layout/CircularPictureCallout"/>
    <dgm:cxn modelId="{F25E9DA8-4D64-4AAB-90B2-C807D37C9D5C}" type="presParOf" srcId="{A1DF83E3-84FB-3A44-8F36-BBE2D7F77872}" destId="{F6EA4624-1A90-594D-86C5-9164C461E422}" srcOrd="0" destOrd="0" presId="urn:microsoft.com/office/officeart/2008/layout/CircularPictureCallout"/>
    <dgm:cxn modelId="{BC482452-90B0-4D00-A42C-F9107A72FE69}" type="presParOf" srcId="{BE06CCCE-442E-B84A-88B1-B6D638D032BB}" destId="{6CABFB00-2759-3840-85E3-1B2D9B626661}" srcOrd="1" destOrd="0" presId="urn:microsoft.com/office/officeart/2008/layout/CircularPictureCallout"/>
    <dgm:cxn modelId="{31539B33-BEFE-44BE-A875-911C70E694BB}" type="presParOf" srcId="{BE06CCCE-442E-B84A-88B1-B6D638D032BB}" destId="{F9E28597-0DA0-F941-93FA-B513B14C42ED}" srcOrd="2" destOrd="0" presId="urn:microsoft.com/office/officeart/2008/layout/CircularPictureCallout"/>
    <dgm:cxn modelId="{8C8BED9A-308D-4AC8-8754-5B971E13E103}" type="presParOf" srcId="{F9E28597-0DA0-F941-93FA-B513B14C42ED}" destId="{404293F2-5768-B84F-9965-B96F3F6E31BC}" srcOrd="0" destOrd="0" presId="urn:microsoft.com/office/officeart/2008/layout/CircularPictureCallout"/>
    <dgm:cxn modelId="{4F50E8A3-52F4-4E8C-B802-6E53F6346937}" type="presParOf" srcId="{BE06CCCE-442E-B84A-88B1-B6D638D032BB}" destId="{8D54AFC3-4FBE-CB4D-B4E7-83646D2E34A1}" srcOrd="3" destOrd="0" presId="urn:microsoft.com/office/officeart/2008/layout/CircularPictureCallout"/>
    <dgm:cxn modelId="{AA42907C-DCE8-4D2D-8941-2288772CFE57}" type="presParOf" srcId="{BE06CCCE-442E-B84A-88B1-B6D638D032BB}" destId="{3B346213-231E-E540-A67E-AF3BFCC5EA68}" srcOrd="4" destOrd="0" presId="urn:microsoft.com/office/officeart/2008/layout/CircularPictureCallout"/>
    <dgm:cxn modelId="{F9799E41-399E-46D1-85FF-F51C214480ED}" type="presParOf" srcId="{3B346213-231E-E540-A67E-AF3BFCC5EA68}" destId="{CE586FDF-99F8-4E44-9355-B13D58405234}" srcOrd="0" destOrd="0" presId="urn:microsoft.com/office/officeart/2008/layout/CircularPictureCallout"/>
    <dgm:cxn modelId="{806AD7FF-7160-42F4-8445-EC3AD8B70DB9}" type="presParOf" srcId="{BE06CCCE-442E-B84A-88B1-B6D638D032BB}" destId="{31B4E0DC-ACBF-4447-9522-C3293D600E6D}" srcOrd="5" destOrd="0" presId="urn:microsoft.com/office/officeart/2008/layout/CircularPictureCallout"/>
    <dgm:cxn modelId="{582BEA9D-BA57-498B-8628-C99D3A05EEA3}" type="presParOf" srcId="{31B4E0DC-ACBF-4447-9522-C3293D600E6D}" destId="{0C7F51A0-ECEB-604C-B095-9E54FCC63E46}" srcOrd="0" destOrd="0" presId="urn:microsoft.com/office/officeart/2008/layout/CircularPictureCallout"/>
    <dgm:cxn modelId="{14949A07-379A-4D11-B79C-497A04EB873C}" type="presParOf" srcId="{BE06CCCE-442E-B84A-88B1-B6D638D032BB}" destId="{D9964F8B-B0E3-4380-B208-ADD811FB16CE}" srcOrd="6" destOrd="0" presId="urn:microsoft.com/office/officeart/2008/layout/CircularPictureCallout"/>
    <dgm:cxn modelId="{ABA28182-023C-48A7-9A5C-30F04A6DCCAB}" type="presParOf" srcId="{BE06CCCE-442E-B84A-88B1-B6D638D032BB}" destId="{A74F10F1-E2B1-47C3-A9FA-D7911A7886CE}" srcOrd="7" destOrd="0" presId="urn:microsoft.com/office/officeart/2008/layout/CircularPictureCallout"/>
    <dgm:cxn modelId="{E73801A8-C201-41DF-AF48-EB65E001E4B0}" type="presParOf" srcId="{A74F10F1-E2B1-47C3-A9FA-D7911A7886CE}" destId="{DCEFFD18-5113-462E-9D0F-74A5FF097BDB}" srcOrd="0" destOrd="0" presId="urn:microsoft.com/office/officeart/2008/layout/CircularPictureCallout"/>
    <dgm:cxn modelId="{5D01709C-B3E6-40A9-892C-2E8A75EA7089}" type="presParOf" srcId="{BE06CCCE-442E-B84A-88B1-B6D638D032BB}" destId="{3F1C35C9-FABD-4564-A70C-3AA868CED39D}" srcOrd="8" destOrd="0" presId="urn:microsoft.com/office/officeart/2008/layout/CircularPictureCallout"/>
    <dgm:cxn modelId="{6E23F1CF-0FFE-462B-B768-797F3A6ADE91}" type="presParOf" srcId="{3F1C35C9-FABD-4564-A70C-3AA868CED39D}" destId="{C9FF97CB-FFF7-D141-801E-E6AE8312E0AA}" srcOrd="0" destOrd="0" presId="urn:microsoft.com/office/officeart/2008/layout/CircularPictureCallout"/>
    <dgm:cxn modelId="{687201AA-150C-4FF4-951D-C86AE883184C}" type="presParOf" srcId="{BE06CCCE-442E-B84A-88B1-B6D638D032BB}" destId="{F2E2B623-7CA7-4D37-92DC-E2984675D9DF}" srcOrd="9" destOrd="0" presId="urn:microsoft.com/office/officeart/2008/layout/CircularPictureCallout"/>
    <dgm:cxn modelId="{D0199FCC-80C4-439E-8CD7-9E7C3AD7B43F}" type="presParOf" srcId="{BE06CCCE-442E-B84A-88B1-B6D638D032BB}" destId="{95C93C6D-CB53-4613-A4D1-7E385583F698}" srcOrd="10" destOrd="0" presId="urn:microsoft.com/office/officeart/2008/layout/CircularPictureCallout"/>
    <dgm:cxn modelId="{5E866C8A-3241-4A24-B1BD-A7936A2BB0BE}" type="presParOf" srcId="{95C93C6D-CB53-4613-A4D1-7E385583F698}" destId="{858E00B5-5C95-41F1-9346-71C63EE3DD48}" srcOrd="0" destOrd="0" presId="urn:microsoft.com/office/officeart/2008/layout/CircularPictureCallout"/>
    <dgm:cxn modelId="{2CEA9FB3-3270-4BC9-9F8A-8A0E713946CB}" type="presParOf" srcId="{BE06CCCE-442E-B84A-88B1-B6D638D032BB}" destId="{155F1EA0-57F9-4314-8962-173067CBB1DB}" srcOrd="11" destOrd="0" presId="urn:microsoft.com/office/officeart/2008/layout/CircularPictureCallout"/>
    <dgm:cxn modelId="{2418ACEA-7A32-4BB5-BE63-018E6FD761A1}" type="presParOf" srcId="{155F1EA0-57F9-4314-8962-173067CBB1DB}" destId="{791AA4C1-4C42-BB45-98DA-9C3C40976ECF}" srcOrd="0" destOrd="0" presId="urn:microsoft.com/office/officeart/2008/layout/CircularPictureCallout"/>
    <dgm:cxn modelId="{C4495CF1-CD23-43E7-92B6-0EB0767F5383}" type="presParOf" srcId="{BE06CCCE-442E-B84A-88B1-B6D638D032BB}" destId="{7C961A0E-1EBE-4F03-8354-C2BB4CA922D8}" srcOrd="12" destOrd="0" presId="urn:microsoft.com/office/officeart/2008/layout/CircularPictureCallout"/>
    <dgm:cxn modelId="{3088CF53-DD3B-49E3-8E71-A9074DDFEAB8}" type="presParOf" srcId="{BE06CCCE-442E-B84A-88B1-B6D638D032BB}" destId="{B8F65928-11DD-4BED-95A7-01E0AD34F867}" srcOrd="13" destOrd="0" presId="urn:microsoft.com/office/officeart/2008/layout/CircularPictureCallout"/>
    <dgm:cxn modelId="{4C282F51-1DE9-4FDD-872E-6696C171B649}" type="presParOf" srcId="{B8F65928-11DD-4BED-95A7-01E0AD34F867}" destId="{B222C2DE-13CD-4BC3-AFBA-D289BCF51364}" srcOrd="0" destOrd="0" presId="urn:microsoft.com/office/officeart/2008/layout/CircularPictureCallou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61A0E-1EBE-4F03-8354-C2BB4CA922D8}">
      <dsp:nvSpPr>
        <dsp:cNvPr id="0" name=""/>
        <dsp:cNvSpPr/>
      </dsp:nvSpPr>
      <dsp:spPr>
        <a:xfrm>
          <a:off x="2270252" y="2909021"/>
          <a:ext cx="3219534" cy="0"/>
        </a:xfrm>
        <a:prstGeom prst="line">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E2B623-7CA7-4D37-92DC-E2984675D9DF}">
      <dsp:nvSpPr>
        <dsp:cNvPr id="0" name=""/>
        <dsp:cNvSpPr/>
      </dsp:nvSpPr>
      <dsp:spPr>
        <a:xfrm>
          <a:off x="2270252" y="2114760"/>
          <a:ext cx="2680221" cy="0"/>
        </a:xfrm>
        <a:prstGeom prst="line">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9964F8B-B0E3-4380-B208-ADD811FB16CE}">
      <dsp:nvSpPr>
        <dsp:cNvPr id="0" name=""/>
        <dsp:cNvSpPr/>
      </dsp:nvSpPr>
      <dsp:spPr>
        <a:xfrm>
          <a:off x="2270252" y="1153802"/>
          <a:ext cx="2680221" cy="0"/>
        </a:xfrm>
        <a:prstGeom prst="line">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54AFC3-4FBE-CB4D-B4E7-83646D2E34A1}">
      <dsp:nvSpPr>
        <dsp:cNvPr id="0" name=""/>
        <dsp:cNvSpPr/>
      </dsp:nvSpPr>
      <dsp:spPr>
        <a:xfrm>
          <a:off x="2270252" y="359541"/>
          <a:ext cx="3219534" cy="0"/>
        </a:xfrm>
        <a:prstGeom prst="line">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EA4624-1A90-594D-86C5-9164C461E422}">
      <dsp:nvSpPr>
        <dsp:cNvPr id="0" name=""/>
        <dsp:cNvSpPr/>
      </dsp:nvSpPr>
      <dsp:spPr>
        <a:xfrm>
          <a:off x="911445" y="0"/>
          <a:ext cx="3268563" cy="3268563"/>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CABFB00-2759-3840-85E3-1B2D9B626661}">
      <dsp:nvSpPr>
        <dsp:cNvPr id="0" name=""/>
        <dsp:cNvSpPr/>
      </dsp:nvSpPr>
      <dsp:spPr>
        <a:xfrm>
          <a:off x="1445884" y="1795492"/>
          <a:ext cx="2091880" cy="107862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466725">
            <a:lnSpc>
              <a:spcPct val="90000"/>
            </a:lnSpc>
            <a:spcBef>
              <a:spcPct val="0"/>
            </a:spcBef>
            <a:spcAft>
              <a:spcPct val="35000"/>
            </a:spcAft>
            <a:buNone/>
          </a:pPr>
          <a:endParaRPr lang="es-CO" sz="1050" b="1" kern="1200" dirty="0">
            <a:solidFill>
              <a:schemeClr val="bg1"/>
            </a:solidFill>
            <a:latin typeface="+mn-lt"/>
            <a:ea typeface="+mn-ea"/>
            <a:cs typeface="+mn-cs"/>
          </a:endParaRPr>
        </a:p>
      </dsp:txBody>
      <dsp:txXfrm>
        <a:off x="1445884" y="1795492"/>
        <a:ext cx="2091880" cy="1078625"/>
      </dsp:txXfrm>
    </dsp:sp>
    <dsp:sp modelId="{404293F2-5768-B84F-9965-B96F3F6E31BC}">
      <dsp:nvSpPr>
        <dsp:cNvPr id="0" name=""/>
        <dsp:cNvSpPr/>
      </dsp:nvSpPr>
      <dsp:spPr>
        <a:xfrm>
          <a:off x="5130245" y="0"/>
          <a:ext cx="719083" cy="719083"/>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7000" r="-7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586FDF-99F8-4E44-9355-B13D58405234}">
      <dsp:nvSpPr>
        <dsp:cNvPr id="0" name=""/>
        <dsp:cNvSpPr/>
      </dsp:nvSpPr>
      <dsp:spPr>
        <a:xfrm>
          <a:off x="6056511" y="0"/>
          <a:ext cx="2496775" cy="719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0" rIns="41910" bIns="0" numCol="1" spcCol="1270" anchor="ctr" anchorCtr="0">
          <a:noAutofit/>
        </a:bodyPr>
        <a:lstStyle/>
        <a:p>
          <a:pPr marL="0" lvl="0" indent="0" algn="ctr" defTabSz="466725">
            <a:lnSpc>
              <a:spcPct val="90000"/>
            </a:lnSpc>
            <a:spcBef>
              <a:spcPct val="0"/>
            </a:spcBef>
            <a:spcAft>
              <a:spcPct val="35000"/>
            </a:spcAft>
            <a:buNone/>
          </a:pPr>
          <a:r>
            <a:rPr lang="es-MX" sz="1050" b="1" kern="1200" dirty="0">
              <a:solidFill>
                <a:schemeClr val="bg1"/>
              </a:solidFill>
              <a:latin typeface="+mn-lt"/>
              <a:ea typeface="+mn-ea"/>
              <a:cs typeface="+mn-cs"/>
            </a:rPr>
            <a:t>2,41 mil millones de trabajadores enfrentan calor excesivo,</a:t>
          </a:r>
          <a:r>
            <a:rPr lang="es-MX" sz="1050" kern="1200" dirty="0">
              <a:solidFill>
                <a:schemeClr val="bg1"/>
              </a:solidFill>
              <a:latin typeface="+mn-lt"/>
              <a:ea typeface="+mn-ea"/>
              <a:cs typeface="+mn-cs"/>
            </a:rPr>
            <a:t> 1.600 millones están expuestos a radiación UV, otros 1.600 millones a contaminación atmosférica laboral y más de 870 millones de trabajadores agrícolas a pesticidas.</a:t>
          </a:r>
          <a:endParaRPr lang="es-CO" sz="1050" kern="1200" dirty="0">
            <a:solidFill>
              <a:schemeClr val="bg1"/>
            </a:solidFill>
            <a:latin typeface="+mn-lt"/>
            <a:ea typeface="+mn-ea"/>
            <a:cs typeface="+mn-cs"/>
          </a:endParaRPr>
        </a:p>
      </dsp:txBody>
      <dsp:txXfrm>
        <a:off x="6056511" y="0"/>
        <a:ext cx="2496775" cy="719083"/>
      </dsp:txXfrm>
    </dsp:sp>
    <dsp:sp modelId="{0C7F51A0-ECEB-604C-B095-9E54FCC63E46}">
      <dsp:nvSpPr>
        <dsp:cNvPr id="0" name=""/>
        <dsp:cNvSpPr/>
      </dsp:nvSpPr>
      <dsp:spPr>
        <a:xfrm>
          <a:off x="4667478" y="777793"/>
          <a:ext cx="719083" cy="719083"/>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EFFD18-5113-462E-9D0F-74A5FF097BDB}">
      <dsp:nvSpPr>
        <dsp:cNvPr id="0" name=""/>
        <dsp:cNvSpPr/>
      </dsp:nvSpPr>
      <dsp:spPr>
        <a:xfrm>
          <a:off x="5564836" y="777793"/>
          <a:ext cx="1884763" cy="719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0" rIns="41910" bIns="0" numCol="1" spcCol="1270" anchor="ctr" anchorCtr="0">
          <a:noAutofit/>
        </a:bodyPr>
        <a:lstStyle/>
        <a:p>
          <a:pPr marL="85725" lvl="0" indent="0" algn="ctr" defTabSz="466725">
            <a:lnSpc>
              <a:spcPct val="90000"/>
            </a:lnSpc>
            <a:spcBef>
              <a:spcPct val="0"/>
            </a:spcBef>
            <a:spcAft>
              <a:spcPct val="35000"/>
            </a:spcAft>
            <a:buNone/>
          </a:pPr>
          <a:r>
            <a:rPr lang="es-MX" sz="1050" b="1" kern="1200">
              <a:solidFill>
                <a:schemeClr val="bg1"/>
              </a:solidFill>
              <a:latin typeface="+mn-lt"/>
              <a:ea typeface="+mn-ea"/>
              <a:cs typeface="+mn-cs"/>
            </a:rPr>
            <a:t>El cambio climático impacta la salud mental </a:t>
          </a:r>
          <a:r>
            <a:rPr lang="es-MX" sz="1050" kern="1200">
              <a:solidFill>
                <a:schemeClr val="bg1"/>
              </a:solidFill>
              <a:latin typeface="+mn-lt"/>
              <a:ea typeface="+mn-ea"/>
              <a:cs typeface="+mn-cs"/>
            </a:rPr>
            <a:t>a través de eventos agudos, procesos subagudos e impactos crónicos que alteran la vida, el trabajo y las comunidades.</a:t>
          </a:r>
          <a:endParaRPr lang="es-CO" sz="1050" kern="1200" dirty="0">
            <a:solidFill>
              <a:schemeClr val="bg1"/>
            </a:solidFill>
            <a:latin typeface="+mn-lt"/>
            <a:ea typeface="+mn-ea"/>
            <a:cs typeface="+mn-cs"/>
          </a:endParaRPr>
        </a:p>
      </dsp:txBody>
      <dsp:txXfrm>
        <a:off x="5564836" y="777793"/>
        <a:ext cx="1884763" cy="719083"/>
      </dsp:txXfrm>
    </dsp:sp>
    <dsp:sp modelId="{C9FF97CB-FFF7-D141-801E-E6AE8312E0AA}">
      <dsp:nvSpPr>
        <dsp:cNvPr id="0" name=""/>
        <dsp:cNvSpPr/>
      </dsp:nvSpPr>
      <dsp:spPr>
        <a:xfrm>
          <a:off x="4735410" y="1743950"/>
          <a:ext cx="719083" cy="719083"/>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27000" r="-27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8E00B5-5C95-41F1-9346-71C63EE3DD48}">
      <dsp:nvSpPr>
        <dsp:cNvPr id="0" name=""/>
        <dsp:cNvSpPr/>
      </dsp:nvSpPr>
      <dsp:spPr>
        <a:xfrm>
          <a:off x="5721535" y="1744410"/>
          <a:ext cx="1521273" cy="719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0" rIns="41910" bIns="0" numCol="1" spcCol="1270" anchor="ctr" anchorCtr="0">
          <a:noAutofit/>
        </a:bodyPr>
        <a:lstStyle/>
        <a:p>
          <a:pPr marL="0" lvl="0" indent="0" algn="ctr" defTabSz="466725">
            <a:lnSpc>
              <a:spcPct val="90000"/>
            </a:lnSpc>
            <a:spcBef>
              <a:spcPct val="0"/>
            </a:spcBef>
            <a:spcAft>
              <a:spcPct val="35000"/>
            </a:spcAft>
            <a:buNone/>
          </a:pPr>
          <a:r>
            <a:rPr lang="es-CO" sz="1050" kern="1200">
              <a:solidFill>
                <a:schemeClr val="bg1"/>
              </a:solidFill>
              <a:latin typeface="+mn-lt"/>
              <a:ea typeface="+mn-ea"/>
              <a:cs typeface="+mn-cs"/>
            </a:rPr>
            <a:t>Los efectos pueden generar </a:t>
          </a:r>
          <a:r>
            <a:rPr lang="es-CO" sz="1050" b="1" kern="1200">
              <a:solidFill>
                <a:schemeClr val="bg1"/>
              </a:solidFill>
              <a:latin typeface="+mn-lt"/>
              <a:ea typeface="+mn-ea"/>
              <a:cs typeface="+mn-cs"/>
            </a:rPr>
            <a:t>ansiedad, depresión, TEPT, ideación suicida </a:t>
          </a:r>
          <a:r>
            <a:rPr lang="es-CO" sz="1050" kern="1200">
              <a:solidFill>
                <a:schemeClr val="bg1"/>
              </a:solidFill>
              <a:latin typeface="+mn-lt"/>
              <a:ea typeface="+mn-ea"/>
              <a:cs typeface="+mn-cs"/>
            </a:rPr>
            <a:t>y agravamiento de trastornos mentales.</a:t>
          </a:r>
          <a:endParaRPr lang="es-CO" sz="1050" kern="1200" dirty="0">
            <a:solidFill>
              <a:schemeClr val="bg1"/>
            </a:solidFill>
            <a:latin typeface="+mn-lt"/>
            <a:ea typeface="+mn-ea"/>
            <a:cs typeface="+mn-cs"/>
          </a:endParaRPr>
        </a:p>
      </dsp:txBody>
      <dsp:txXfrm>
        <a:off x="5721535" y="1744410"/>
        <a:ext cx="1521273" cy="719083"/>
      </dsp:txXfrm>
    </dsp:sp>
    <dsp:sp modelId="{791AA4C1-4C42-BB45-98DA-9C3C40976ECF}">
      <dsp:nvSpPr>
        <dsp:cNvPr id="0" name=""/>
        <dsp:cNvSpPr/>
      </dsp:nvSpPr>
      <dsp:spPr>
        <a:xfrm>
          <a:off x="5342871" y="2524498"/>
          <a:ext cx="719083" cy="719083"/>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31000" r="-31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22C2DE-13CD-4BC3-AFBA-D289BCF51364}">
      <dsp:nvSpPr>
        <dsp:cNvPr id="0" name=""/>
        <dsp:cNvSpPr/>
      </dsp:nvSpPr>
      <dsp:spPr>
        <a:xfrm>
          <a:off x="6323499" y="2524498"/>
          <a:ext cx="1860804" cy="719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0" rIns="41910" bIns="0" numCol="1" spcCol="1270" anchor="ctr" anchorCtr="0">
          <a:noAutofit/>
        </a:bodyPr>
        <a:lstStyle/>
        <a:p>
          <a:pPr marL="180975" lvl="0" indent="0" algn="ctr" defTabSz="466725">
            <a:lnSpc>
              <a:spcPct val="90000"/>
            </a:lnSpc>
            <a:spcBef>
              <a:spcPct val="0"/>
            </a:spcBef>
            <a:spcAft>
              <a:spcPct val="35000"/>
            </a:spcAft>
            <a:buNone/>
          </a:pPr>
          <a:r>
            <a:rPr lang="es-CO" sz="1050" b="1" kern="1200">
              <a:solidFill>
                <a:schemeClr val="bg1"/>
              </a:solidFill>
              <a:latin typeface="+mn-lt"/>
              <a:ea typeface="+mn-ea"/>
              <a:cs typeface="+mn-cs"/>
            </a:rPr>
            <a:t>La salud mental en el trabajo ya representa 12 mil millones de días laborales perdidos </a:t>
          </a:r>
          <a:r>
            <a:rPr lang="es-CO" sz="1050" kern="1200">
              <a:solidFill>
                <a:schemeClr val="bg1"/>
              </a:solidFill>
              <a:latin typeface="+mn-lt"/>
              <a:ea typeface="+mn-ea"/>
              <a:cs typeface="+mn-cs"/>
            </a:rPr>
            <a:t>y US$ 1 billón en pérdidas de productividad al año.</a:t>
          </a:r>
          <a:endParaRPr lang="es-CO" sz="1050" kern="1200" dirty="0">
            <a:solidFill>
              <a:schemeClr val="bg1"/>
            </a:solidFill>
            <a:latin typeface="+mn-lt"/>
            <a:ea typeface="+mn-ea"/>
            <a:cs typeface="+mn-cs"/>
          </a:endParaRPr>
        </a:p>
      </dsp:txBody>
      <dsp:txXfrm>
        <a:off x="6323499" y="2524498"/>
        <a:ext cx="1860804" cy="719083"/>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87A361-2F3C-40BC-A158-3887D1A90FA0}" type="datetimeFigureOut">
              <a:rPr lang="es-ES" smtClean="0"/>
              <a:t>08/06/2026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218D1A-0308-4C30-BEF3-55A198D3161A}" type="slidenum">
              <a:rPr lang="es-ES" smtClean="0"/>
              <a:t>‹#›</a:t>
            </a:fld>
            <a:endParaRPr lang="es-ES"/>
          </a:p>
        </p:txBody>
      </p:sp>
    </p:spTree>
    <p:extLst>
      <p:ext uri="{BB962C8B-B14F-4D97-AF65-F5344CB8AC3E}">
        <p14:creationId xmlns:p14="http://schemas.microsoft.com/office/powerpoint/2010/main" val="3042079019"/>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2218D1A-0308-4C30-BEF3-55A198D3161A}" type="slidenum">
              <a:rPr lang="es-ES" smtClean="0"/>
              <a:t>1</a:t>
            </a:fld>
            <a:endParaRPr lang="es-ES"/>
          </a:p>
        </p:txBody>
      </p:sp>
    </p:spTree>
    <p:extLst>
      <p:ext uri="{BB962C8B-B14F-4D97-AF65-F5344CB8AC3E}">
        <p14:creationId xmlns:p14="http://schemas.microsoft.com/office/powerpoint/2010/main" val="665216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2218D1A-0308-4C30-BEF3-55A198D3161A}" type="slidenum">
              <a:rPr lang="es-ES" smtClean="0"/>
              <a:t>2</a:t>
            </a:fld>
            <a:endParaRPr lang="es-ES"/>
          </a:p>
        </p:txBody>
      </p:sp>
    </p:spTree>
    <p:extLst>
      <p:ext uri="{BB962C8B-B14F-4D97-AF65-F5344CB8AC3E}">
        <p14:creationId xmlns:p14="http://schemas.microsoft.com/office/powerpoint/2010/main" val="1683624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2218D1A-0308-4C30-BEF3-55A198D3161A}" type="slidenum">
              <a:rPr lang="es-ES" smtClean="0"/>
              <a:t>3</a:t>
            </a:fld>
            <a:endParaRPr lang="es-ES"/>
          </a:p>
        </p:txBody>
      </p:sp>
    </p:spTree>
    <p:extLst>
      <p:ext uri="{BB962C8B-B14F-4D97-AF65-F5344CB8AC3E}">
        <p14:creationId xmlns:p14="http://schemas.microsoft.com/office/powerpoint/2010/main" val="1381752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1B2DD-7A16-BC08-AB1F-5AD2F86D95D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C80206B-2F33-E23A-187F-6511D73E8E1C}"/>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6D436C9E-9AF0-4DA2-C221-772218206EEE}"/>
              </a:ext>
            </a:extLst>
          </p:cNvPr>
          <p:cNvSpPr>
            <a:spLocks noGrp="1"/>
          </p:cNvSpPr>
          <p:nvPr>
            <p:ph type="body" idx="1"/>
          </p:nvPr>
        </p:nvSpPr>
        <p:spPr/>
        <p:txBody>
          <a:bodyPr/>
          <a:lstStyle/>
          <a:p>
            <a:r>
              <a:rPr lang="es-MX" b="1" dirty="0"/>
              <a:t>Lista sintetizada para el </a:t>
            </a:r>
            <a:r>
              <a:rPr lang="es-MX" b="1" dirty="0" err="1"/>
              <a:t>slide</a:t>
            </a:r>
            <a:endParaRPr lang="es-MX" b="1" dirty="0"/>
          </a:p>
          <a:p>
            <a:r>
              <a:rPr lang="es-MX" dirty="0"/>
              <a:t>Cambio climático como riesgo emergente para la salud mental laboral. </a:t>
            </a:r>
          </a:p>
          <a:p>
            <a:r>
              <a:rPr lang="es-MX" dirty="0"/>
              <a:t>Impactos </a:t>
            </a:r>
            <a:r>
              <a:rPr lang="es-MX" b="1" dirty="0"/>
              <a:t>agudos:</a:t>
            </a:r>
            <a:r>
              <a:rPr lang="es-MX" dirty="0"/>
              <a:t> inundaciones, huracanes, incendios y tornados. </a:t>
            </a:r>
          </a:p>
          <a:p>
            <a:r>
              <a:rPr lang="es-MX" dirty="0"/>
              <a:t>Impactos </a:t>
            </a:r>
            <a:r>
              <a:rPr lang="es-MX" b="1" dirty="0"/>
              <a:t>subagudos:</a:t>
            </a:r>
            <a:r>
              <a:rPr lang="es-MX" dirty="0"/>
              <a:t> calor extremo, sequías y contaminación del aire. </a:t>
            </a:r>
          </a:p>
          <a:p>
            <a:r>
              <a:rPr lang="es-MX" dirty="0"/>
              <a:t>Impactos </a:t>
            </a:r>
            <a:r>
              <a:rPr lang="es-MX" b="1" dirty="0"/>
              <a:t>crónicos:</a:t>
            </a:r>
            <a:r>
              <a:rPr lang="es-MX" dirty="0"/>
              <a:t> desplazamiento, pérdidas económicas y deterioro comunitario. </a:t>
            </a:r>
          </a:p>
          <a:p>
            <a:r>
              <a:rPr lang="es-MX" dirty="0"/>
              <a:t>Efectos posibles: ansiedad, depresión, estrés postraumático y agravamiento de trastornos mentales. </a:t>
            </a:r>
          </a:p>
          <a:p>
            <a:r>
              <a:rPr lang="es-MX" b="1" dirty="0"/>
              <a:t>2,41 mil millones</a:t>
            </a:r>
            <a:r>
              <a:rPr lang="es-MX" dirty="0"/>
              <a:t> de trabajadores expuestos a calor excesivo. </a:t>
            </a:r>
          </a:p>
          <a:p>
            <a:r>
              <a:rPr lang="es-MX" b="1" dirty="0"/>
              <a:t>1.600 millones</a:t>
            </a:r>
            <a:r>
              <a:rPr lang="es-MX" dirty="0"/>
              <a:t> expuestos a radiación UV. </a:t>
            </a:r>
          </a:p>
          <a:p>
            <a:r>
              <a:rPr lang="es-MX" b="1" dirty="0"/>
              <a:t>1.600 millones</a:t>
            </a:r>
            <a:r>
              <a:rPr lang="es-MX" dirty="0"/>
              <a:t> probablemente expuestos a contaminación atmosférica laboral. </a:t>
            </a:r>
          </a:p>
          <a:p>
            <a:r>
              <a:rPr lang="es-MX" b="1" dirty="0"/>
              <a:t>870+ millones</a:t>
            </a:r>
            <a:r>
              <a:rPr lang="es-MX" dirty="0"/>
              <a:t> de trabajadores agrícolas expuestos a pesticidas. </a:t>
            </a:r>
          </a:p>
          <a:p>
            <a:r>
              <a:rPr lang="es-MX" b="1" dirty="0"/>
              <a:t>12 mil millones</a:t>
            </a:r>
            <a:r>
              <a:rPr lang="es-MX" dirty="0"/>
              <a:t> de días laborales perdidos por depresión y ansiedad. </a:t>
            </a:r>
          </a:p>
          <a:p>
            <a:r>
              <a:rPr lang="es-MX" b="1" dirty="0"/>
              <a:t>US$ 1 billón</a:t>
            </a:r>
            <a:r>
              <a:rPr lang="es-MX" dirty="0"/>
              <a:t> en pérdidas globales de productividad. </a:t>
            </a:r>
          </a:p>
          <a:p>
            <a:r>
              <a:rPr lang="es-MX" b="1" dirty="0"/>
              <a:t>Idea fuerza:</a:t>
            </a:r>
            <a:br>
              <a:rPr lang="es-MX" dirty="0"/>
            </a:br>
            <a:r>
              <a:rPr lang="es-MX" dirty="0"/>
              <a:t>El cambio climático amplía los riesgos físicos, psicosociales y mentales en el mundo del trabajo.</a:t>
            </a:r>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endParaRPr lang="es-MX" dirty="0"/>
          </a:p>
          <a:p>
            <a:r>
              <a:rPr lang="es-MX" dirty="0"/>
              <a:t>2,41 mil millones de trabajadores expuestos a calor excesivo</a:t>
            </a:r>
          </a:p>
          <a:p>
            <a:r>
              <a:rPr lang="es-MX" dirty="0"/>
              <a:t>12 mil millones de días de trabajo perdidos por depresión y ansiedad</a:t>
            </a:r>
          </a:p>
          <a:p>
            <a:r>
              <a:rPr lang="es-MX" dirty="0"/>
              <a:t>US$ 1 billón en pérdidas de productividad </a:t>
            </a:r>
          </a:p>
          <a:p>
            <a:r>
              <a:rPr lang="es-MX" dirty="0"/>
              <a:t>1.600 millones de trabajadores expuestos a la radiación UV, con más de 18.960 muertes anuales relacionadas con el trabajo por cáncer de piel no melanoma.</a:t>
            </a:r>
          </a:p>
          <a:p>
            <a:r>
              <a:rPr lang="es-MX" dirty="0"/>
              <a:t>1.600 millones de personas probablemente expuestas a la contaminación atmosférica en el lugar de trabajo, con un resultado de hasta 860.000 muertes anuales relacionadas con el trabajo entre los trabajadores al aire libre.</a:t>
            </a:r>
          </a:p>
          <a:p>
            <a:r>
              <a:rPr lang="es-MX" dirty="0"/>
              <a:t>Más de 870 millones de trabajadores de la agricultura, probablemente expuestos a pesticidas, con más de 300.000 muertes anuales atribuidas al envenenamiento por pesticidas.</a:t>
            </a:r>
          </a:p>
          <a:p>
            <a:r>
              <a:rPr lang="es-MX" dirty="0"/>
              <a:t>15.000 muertes anuales relacionadas con el trabajo debido a la exposición a enfermedades parasitarias y transmitidas por vectores.</a:t>
            </a:r>
          </a:p>
          <a:p>
            <a:endParaRPr lang="es-CO" dirty="0"/>
          </a:p>
        </p:txBody>
      </p:sp>
      <p:sp>
        <p:nvSpPr>
          <p:cNvPr id="4" name="Marcador de número de diapositiva 3">
            <a:extLst>
              <a:ext uri="{FF2B5EF4-FFF2-40B4-BE49-F238E27FC236}">
                <a16:creationId xmlns:a16="http://schemas.microsoft.com/office/drawing/2014/main" id="{B729E068-C687-D59C-535D-8CA0E10F1056}"/>
              </a:ext>
            </a:extLst>
          </p:cNvPr>
          <p:cNvSpPr>
            <a:spLocks noGrp="1"/>
          </p:cNvSpPr>
          <p:nvPr>
            <p:ph type="sldNum" sz="quarter" idx="5"/>
          </p:nvPr>
        </p:nvSpPr>
        <p:spPr/>
        <p:txBody>
          <a:bodyPr/>
          <a:lstStyle/>
          <a:p>
            <a:fld id="{B2218D1A-0308-4C30-BEF3-55A198D3161A}" type="slidenum">
              <a:rPr lang="es-ES" smtClean="0"/>
              <a:t>5</a:t>
            </a:fld>
            <a:endParaRPr lang="es-ES"/>
          </a:p>
        </p:txBody>
      </p:sp>
    </p:spTree>
    <p:extLst>
      <p:ext uri="{BB962C8B-B14F-4D97-AF65-F5344CB8AC3E}">
        <p14:creationId xmlns:p14="http://schemas.microsoft.com/office/powerpoint/2010/main" val="4249243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2218D1A-0308-4C30-BEF3-55A198D3161A}" type="slidenum">
              <a:rPr lang="es-ES" smtClean="0"/>
              <a:t>6</a:t>
            </a:fld>
            <a:endParaRPr lang="es-ES"/>
          </a:p>
        </p:txBody>
      </p:sp>
    </p:spTree>
    <p:extLst>
      <p:ext uri="{BB962C8B-B14F-4D97-AF65-F5344CB8AC3E}">
        <p14:creationId xmlns:p14="http://schemas.microsoft.com/office/powerpoint/2010/main" val="941655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2218D1A-0308-4C30-BEF3-55A198D3161A}" type="slidenum">
              <a:rPr lang="es-ES" smtClean="0"/>
              <a:t>7</a:t>
            </a:fld>
            <a:endParaRPr lang="es-ES"/>
          </a:p>
        </p:txBody>
      </p:sp>
    </p:spTree>
    <p:extLst>
      <p:ext uri="{BB962C8B-B14F-4D97-AF65-F5344CB8AC3E}">
        <p14:creationId xmlns:p14="http://schemas.microsoft.com/office/powerpoint/2010/main" val="2437431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52411-6160-FD3D-9280-24FAB648B23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9E0F57-0043-CC07-4D99-18B546EA516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F328010-11C1-14BC-B2D2-AE96DE40137B}"/>
              </a:ext>
            </a:extLst>
          </p:cNvPr>
          <p:cNvSpPr>
            <a:spLocks noGrp="1"/>
          </p:cNvSpPr>
          <p:nvPr>
            <p:ph type="body" idx="1"/>
          </p:nvPr>
        </p:nvSpPr>
        <p:spPr/>
        <p:txBody>
          <a:bodyPr/>
          <a:lstStyle/>
          <a:p>
            <a:endParaRPr lang="es-MX" b="1" dirty="0"/>
          </a:p>
          <a:p>
            <a:r>
              <a:rPr lang="es-MX" b="1" dirty="0"/>
              <a:t>Fórmula base</a:t>
            </a:r>
            <a:endParaRPr lang="es-MX" dirty="0"/>
          </a:p>
          <a:p>
            <a:r>
              <a:rPr lang="es-MX" b="1" dirty="0"/>
              <a:t>Personas ocupadas en Colombia × horas trabajadas por persona al año × porcentaje PWHL</a:t>
            </a:r>
            <a:endParaRPr lang="es-MX" dirty="0"/>
          </a:p>
          <a:p>
            <a:r>
              <a:rPr lang="es-MX" dirty="0"/>
              <a:t>Usamos:</a:t>
            </a:r>
          </a:p>
          <a:p>
            <a:r>
              <a:rPr lang="es-MX" b="1" dirty="0"/>
              <a:t>≈ 24,3 millones de ocupados</a:t>
            </a:r>
            <a:br>
              <a:rPr lang="es-MX" dirty="0"/>
            </a:br>
            <a:r>
              <a:rPr lang="es-MX" b="1" dirty="0"/>
              <a:t>≈ 2.250 horas trabajadas por persona al año</a:t>
            </a:r>
            <a:br>
              <a:rPr lang="es-MX" dirty="0"/>
            </a:br>
            <a:r>
              <a:rPr lang="es-MX" b="1" dirty="0"/>
              <a:t>PWHL escenario &lt; 2 °C: ≈ 2,55 %</a:t>
            </a:r>
            <a:br>
              <a:rPr lang="es-MX" dirty="0"/>
            </a:br>
            <a:r>
              <a:rPr lang="es-MX" b="1" dirty="0"/>
              <a:t>PWHL escenario 3,7 °C: ≈ 3,67 %</a:t>
            </a:r>
            <a:endParaRPr lang="es-MX" dirty="0"/>
          </a:p>
          <a:p>
            <a:r>
              <a:rPr lang="es-MX" b="1" dirty="0"/>
              <a:t>Escenario &lt; 2 °C</a:t>
            </a:r>
          </a:p>
          <a:p>
            <a:r>
              <a:rPr lang="es-MX" dirty="0"/>
              <a:t>24,3 millones × 2.250 × 0,0255</a:t>
            </a:r>
            <a:br>
              <a:rPr lang="es-MX" dirty="0"/>
            </a:br>
            <a:r>
              <a:rPr lang="es-MX" dirty="0"/>
              <a:t>= </a:t>
            </a:r>
            <a:r>
              <a:rPr lang="es-MX" b="1" dirty="0"/>
              <a:t>≈ 1.394 millones de horas</a:t>
            </a:r>
            <a:br>
              <a:rPr lang="es-MX" dirty="0"/>
            </a:br>
            <a:r>
              <a:rPr lang="es-MX" dirty="0"/>
              <a:t>= </a:t>
            </a:r>
            <a:r>
              <a:rPr lang="es-MX" b="1" dirty="0"/>
              <a:t>≈ 1,39 mil millones de horas anuales</a:t>
            </a:r>
            <a:endParaRPr lang="es-MX" dirty="0"/>
          </a:p>
          <a:p>
            <a:r>
              <a:rPr lang="es-MX" b="1" dirty="0"/>
              <a:t>Escenario 3,7 °C</a:t>
            </a:r>
          </a:p>
          <a:p>
            <a:r>
              <a:rPr lang="es-MX" dirty="0"/>
              <a:t>24,3 millones × 2.250 × 0,0367</a:t>
            </a:r>
            <a:br>
              <a:rPr lang="es-MX" dirty="0"/>
            </a:br>
            <a:r>
              <a:rPr lang="es-MX" dirty="0"/>
              <a:t>= </a:t>
            </a:r>
            <a:r>
              <a:rPr lang="es-MX" b="1" dirty="0"/>
              <a:t>≈ 2.007 millones de horas</a:t>
            </a:r>
            <a:br>
              <a:rPr lang="es-MX" dirty="0"/>
            </a:br>
            <a:r>
              <a:rPr lang="es-MX" dirty="0"/>
              <a:t>= </a:t>
            </a:r>
            <a:r>
              <a:rPr lang="es-MX" b="1" dirty="0"/>
              <a:t>≈ 2,01 mil millones de horas anuales</a:t>
            </a:r>
            <a:endParaRPr lang="es-MX" dirty="0"/>
          </a:p>
          <a:p>
            <a:r>
              <a:rPr lang="es-MX" dirty="0"/>
              <a:t>Por eso el texto final decía:</a:t>
            </a:r>
          </a:p>
          <a:p>
            <a:r>
              <a:rPr lang="es-MX" b="1" dirty="0"/>
              <a:t>Las pérdidas potenciales asociadas al calor podrían oscilar entre ≈ 1,39 y ≈ 2,01 mil millones de horas anuales, según el escenario climático.</a:t>
            </a:r>
            <a:endParaRPr lang="es-MX" dirty="0"/>
          </a:p>
          <a:p>
            <a:endParaRPr lang="es-CO" dirty="0"/>
          </a:p>
          <a:p>
            <a:endParaRPr lang="es-CO" dirty="0"/>
          </a:p>
          <a:p>
            <a:r>
              <a:rPr lang="es-MX" b="1" dirty="0"/>
              <a:t>Fórmula:</a:t>
            </a:r>
            <a:endParaRPr lang="es-MX" dirty="0"/>
          </a:p>
          <a:p>
            <a:r>
              <a:rPr lang="es-MX" b="1" dirty="0"/>
              <a:t>Horas potencialmente perdidas ÷ horas por día laboral = días laborales equivalentes</a:t>
            </a:r>
            <a:endParaRPr lang="es-MX" dirty="0"/>
          </a:p>
          <a:p>
            <a:r>
              <a:rPr lang="es-MX" b="1" dirty="0"/>
              <a:t>Cálculo recomendado para el </a:t>
            </a:r>
            <a:r>
              <a:rPr lang="es-MX" b="1" dirty="0" err="1"/>
              <a:t>slide</a:t>
            </a:r>
            <a:r>
              <a:rPr lang="es-MX" b="1" dirty="0"/>
              <a:t>: jornada de 8 horas</a:t>
            </a:r>
          </a:p>
          <a:p>
            <a:r>
              <a:rPr lang="es-MX" dirty="0" err="1"/>
              <a:t>EscenarioHoras</a:t>
            </a:r>
            <a:r>
              <a:rPr lang="es-MX" dirty="0"/>
              <a:t> anuales </a:t>
            </a:r>
            <a:r>
              <a:rPr lang="es-MX" dirty="0" err="1"/>
              <a:t>estimadasConversiónDías</a:t>
            </a:r>
            <a:r>
              <a:rPr lang="es-MX" dirty="0"/>
              <a:t> laborales equivalentes&lt; 2 °C≈ 1.394 millones de horas÷ 8 horas≈ </a:t>
            </a:r>
            <a:r>
              <a:rPr lang="es-MX" b="1" dirty="0"/>
              <a:t>174,3 millones de días laborales</a:t>
            </a:r>
            <a:r>
              <a:rPr lang="es-MX" dirty="0"/>
              <a:t>3,7 °C≈ 2.007 millones de horas÷ 8 horas≈ </a:t>
            </a:r>
            <a:r>
              <a:rPr lang="es-MX" b="1" dirty="0"/>
              <a:t>250,9 millones de días laborales</a:t>
            </a:r>
            <a:endParaRPr lang="es-MX" dirty="0"/>
          </a:p>
          <a:p>
            <a:r>
              <a:rPr lang="es-MX" dirty="0"/>
              <a:t>Por tanto, el texto podría decir:</a:t>
            </a:r>
          </a:p>
          <a:p>
            <a:r>
              <a:rPr lang="es-MX" b="1" dirty="0"/>
              <a:t>Bajo estos supuestos, las pérdidas potenciales asociadas al calor podrían equivaler aproximadamente a entre 174 y 251 millones de días laborales al año en Colombia, según el escenario climático.</a:t>
            </a:r>
            <a:endParaRPr lang="es-MX" dirty="0"/>
          </a:p>
          <a:p>
            <a:r>
              <a:rPr lang="es-MX" dirty="0"/>
              <a:t>Una nota metodológica importante: en Colombia la jornada laboral está en reducción progresiva por la Ley 2101 de 2021. Entre el 15 de julio de 2025 y el 14 de julio de 2026 es de 44 horas semanales, y desde el 15 de julio de 2026 pasa a 42 horas semanales. Por eso, para fines comunicativos y comparables, usar una jornada de </a:t>
            </a:r>
            <a:r>
              <a:rPr lang="es-MX" b="1" dirty="0"/>
              <a:t>8 horas</a:t>
            </a:r>
            <a:r>
              <a:rPr lang="es-MX" dirty="0"/>
              <a:t> como unidad estándar de conversión es adecuado, siempre aclarando que se trata de </a:t>
            </a:r>
            <a:r>
              <a:rPr lang="es-MX" b="1" dirty="0"/>
              <a:t>días laborales equivalentes</a:t>
            </a:r>
            <a:r>
              <a:rPr lang="es-MX" dirty="0"/>
              <a:t>, no de días calendario ni de una medición oficial. </a:t>
            </a:r>
          </a:p>
          <a:p>
            <a:r>
              <a:rPr lang="es-MX" dirty="0"/>
              <a:t>Versión más elegante para una diapositiva:</a:t>
            </a:r>
          </a:p>
          <a:p>
            <a:r>
              <a:rPr lang="es-MX" b="1" dirty="0"/>
              <a:t>En términos equivalentes, estas pérdidas podrían representar entre ≈ 174 y ≈ 251 millones de días laborales al año en Colombia. La estimación es ilustrativa y busca dimensionar el posible impacto del estrés térmico sobre la productividad y la salud laboral.</a:t>
            </a:r>
            <a:endParaRPr lang="es-MX" dirty="0"/>
          </a:p>
          <a:p>
            <a:endParaRPr lang="es-CO" dirty="0"/>
          </a:p>
        </p:txBody>
      </p:sp>
      <p:sp>
        <p:nvSpPr>
          <p:cNvPr id="4" name="Marcador de número de diapositiva 3">
            <a:extLst>
              <a:ext uri="{FF2B5EF4-FFF2-40B4-BE49-F238E27FC236}">
                <a16:creationId xmlns:a16="http://schemas.microsoft.com/office/drawing/2014/main" id="{AE66D97C-20A1-5594-3490-C5EC5085BE23}"/>
              </a:ext>
            </a:extLst>
          </p:cNvPr>
          <p:cNvSpPr>
            <a:spLocks noGrp="1"/>
          </p:cNvSpPr>
          <p:nvPr>
            <p:ph type="sldNum" sz="quarter" idx="5"/>
          </p:nvPr>
        </p:nvSpPr>
        <p:spPr/>
        <p:txBody>
          <a:bodyPr/>
          <a:lstStyle/>
          <a:p>
            <a:fld id="{B2218D1A-0308-4C30-BEF3-55A198D3161A}" type="slidenum">
              <a:rPr lang="es-ES" smtClean="0"/>
              <a:t>8</a:t>
            </a:fld>
            <a:endParaRPr lang="es-ES"/>
          </a:p>
        </p:txBody>
      </p:sp>
    </p:spTree>
    <p:extLst>
      <p:ext uri="{BB962C8B-B14F-4D97-AF65-F5344CB8AC3E}">
        <p14:creationId xmlns:p14="http://schemas.microsoft.com/office/powerpoint/2010/main" val="278494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2218D1A-0308-4C30-BEF3-55A198D3161A}" type="slidenum">
              <a:rPr lang="es-ES" smtClean="0"/>
              <a:t>9</a:t>
            </a:fld>
            <a:endParaRPr lang="es-ES"/>
          </a:p>
        </p:txBody>
      </p:sp>
    </p:spTree>
    <p:extLst>
      <p:ext uri="{BB962C8B-B14F-4D97-AF65-F5344CB8AC3E}">
        <p14:creationId xmlns:p14="http://schemas.microsoft.com/office/powerpoint/2010/main" val="434367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r>
              <a:rPr lang="es-MX" dirty="0"/>
              <a:t>Glenn Albrecht es un filósofo y académico australiano reconocido por sus aportes en psicología ambiental, salud mental y cambio climático.</a:t>
            </a:r>
          </a:p>
          <a:p>
            <a:endParaRPr lang="es-MX" dirty="0"/>
          </a:p>
          <a:p>
            <a:r>
              <a:rPr lang="es-MX" dirty="0"/>
              <a:t>Es conocido por crear conceptos como:</a:t>
            </a:r>
          </a:p>
          <a:p>
            <a:endParaRPr lang="es-MX" dirty="0"/>
          </a:p>
          <a:p>
            <a:r>
              <a:rPr lang="es-MX" dirty="0"/>
              <a:t>* </a:t>
            </a:r>
            <a:r>
              <a:rPr lang="es-MX" dirty="0" err="1"/>
              <a:t>Solastalgia</a:t>
            </a:r>
            <a:r>
              <a:rPr lang="es-MX" dirty="0"/>
              <a:t>: angustia emocional causada por la degradación del entorno donde se vive.</a:t>
            </a:r>
          </a:p>
          <a:p>
            <a:r>
              <a:rPr lang="es-MX" dirty="0"/>
              <a:t>* </a:t>
            </a:r>
            <a:r>
              <a:rPr lang="es-MX" dirty="0" err="1"/>
              <a:t>Simbioceno</a:t>
            </a:r>
            <a:r>
              <a:rPr lang="es-MX" dirty="0"/>
              <a:t> (</a:t>
            </a:r>
            <a:r>
              <a:rPr lang="es-MX" dirty="0" err="1"/>
              <a:t>Symbiocene</a:t>
            </a:r>
            <a:r>
              <a:rPr lang="es-MX" dirty="0"/>
              <a:t>): propuesta de una nueva era basada en la reconexión armónica entre humanidad y naturaleza.</a:t>
            </a:r>
          </a:p>
          <a:p>
            <a:endParaRPr lang="es-MX" dirty="0"/>
          </a:p>
          <a:p>
            <a:r>
              <a:rPr lang="es-MX" dirty="0"/>
              <a:t>Su trabajo explora cómo las transformaciones ambientales afectan el bienestar psicológico, la identidad y la relación de las personas con el planeta.</a:t>
            </a:r>
          </a:p>
          <a:p>
            <a:endParaRPr lang="es-CO" dirty="0"/>
          </a:p>
        </p:txBody>
      </p:sp>
      <p:sp>
        <p:nvSpPr>
          <p:cNvPr id="4" name="Marcador de número de diapositiva 3"/>
          <p:cNvSpPr>
            <a:spLocks noGrp="1"/>
          </p:cNvSpPr>
          <p:nvPr>
            <p:ph type="sldNum" sz="quarter" idx="5"/>
          </p:nvPr>
        </p:nvSpPr>
        <p:spPr/>
        <p:txBody>
          <a:bodyPr/>
          <a:lstStyle/>
          <a:p>
            <a:fld id="{B2218D1A-0308-4C30-BEF3-55A198D3161A}" type="slidenum">
              <a:rPr lang="es-ES" smtClean="0"/>
              <a:t>11</a:t>
            </a:fld>
            <a:endParaRPr lang="es-ES"/>
          </a:p>
        </p:txBody>
      </p:sp>
    </p:spTree>
    <p:extLst>
      <p:ext uri="{BB962C8B-B14F-4D97-AF65-F5344CB8AC3E}">
        <p14:creationId xmlns:p14="http://schemas.microsoft.com/office/powerpoint/2010/main" val="566393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2218D1A-0308-4C30-BEF3-55A198D3161A}" type="slidenum">
              <a:rPr lang="es-ES" smtClean="0"/>
              <a:t>13</a:t>
            </a:fld>
            <a:endParaRPr lang="es-ES"/>
          </a:p>
        </p:txBody>
      </p:sp>
    </p:spTree>
    <p:extLst>
      <p:ext uri="{BB962C8B-B14F-4D97-AF65-F5344CB8AC3E}">
        <p14:creationId xmlns:p14="http://schemas.microsoft.com/office/powerpoint/2010/main" val="2669901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r>
              <a:rPr lang="es-MX" sz="900" b="0" u="none" strike="noStrike" kern="1200" dirty="0">
                <a:solidFill>
                  <a:schemeClr val="tx1"/>
                </a:solidFill>
                <a:effectLst/>
                <a:latin typeface="+mn-lt"/>
                <a:ea typeface="+mn-ea"/>
                <a:cs typeface="+mn-cs"/>
              </a:rPr>
              <a:t>Cerca de 23.2 millones de personas a nivel nacional.</a:t>
            </a:r>
            <a:r>
              <a:rPr lang="es-MX" dirty="0"/>
              <a:t> </a:t>
            </a:r>
            <a:r>
              <a:rPr lang="es-MX" dirty="0" err="1"/>
              <a:t>Estan</a:t>
            </a:r>
            <a:r>
              <a:rPr lang="es-MX" dirty="0"/>
              <a:t> </a:t>
            </a:r>
            <a:r>
              <a:rPr lang="es-MX" dirty="0" err="1"/>
              <a:t>ocupadsas</a:t>
            </a:r>
            <a:endParaRPr lang="es-CO" dirty="0"/>
          </a:p>
        </p:txBody>
      </p:sp>
      <p:sp>
        <p:nvSpPr>
          <p:cNvPr id="4" name="Marcador de número de diapositiva 3"/>
          <p:cNvSpPr>
            <a:spLocks noGrp="1"/>
          </p:cNvSpPr>
          <p:nvPr>
            <p:ph type="sldNum" sz="quarter" idx="5"/>
          </p:nvPr>
        </p:nvSpPr>
        <p:spPr/>
        <p:txBody>
          <a:bodyPr/>
          <a:lstStyle/>
          <a:p>
            <a:fld id="{B2218D1A-0308-4C30-BEF3-55A198D3161A}" type="slidenum">
              <a:rPr lang="es-ES" smtClean="0"/>
              <a:t>19</a:t>
            </a:fld>
            <a:endParaRPr lang="es-ES"/>
          </a:p>
        </p:txBody>
      </p:sp>
    </p:spTree>
    <p:extLst>
      <p:ext uri="{BB962C8B-B14F-4D97-AF65-F5344CB8AC3E}">
        <p14:creationId xmlns:p14="http://schemas.microsoft.com/office/powerpoint/2010/main" val="3476192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B2218D1A-0308-4C30-BEF3-55A198D3161A}" type="slidenum">
              <a:rPr lang="es-ES" smtClean="0"/>
              <a:t>26</a:t>
            </a:fld>
            <a:endParaRPr lang="es-ES"/>
          </a:p>
        </p:txBody>
      </p:sp>
    </p:spTree>
    <p:extLst>
      <p:ext uri="{BB962C8B-B14F-4D97-AF65-F5344CB8AC3E}">
        <p14:creationId xmlns:p14="http://schemas.microsoft.com/office/powerpoint/2010/main" val="7411238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169455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68113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988069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781160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086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Diapositiva de títul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777252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427771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En blanco">
    <p:spTree>
      <p:nvGrpSpPr>
        <p:cNvPr id="1" name=""/>
        <p:cNvGrpSpPr/>
        <p:nvPr/>
      </p:nvGrpSpPr>
      <p:grpSpPr>
        <a:xfrm>
          <a:off x="0" y="0"/>
          <a:ext cx="0" cy="0"/>
          <a:chOff x="0" y="0"/>
          <a:chExt cx="0" cy="0"/>
        </a:xfrm>
      </p:grpSpPr>
      <p:sp>
        <p:nvSpPr>
          <p:cNvPr id="2" name="Rectángulo 1"/>
          <p:cNvSpPr/>
          <p:nvPr userDrawn="1"/>
        </p:nvSpPr>
        <p:spPr>
          <a:xfrm>
            <a:off x="0" y="0"/>
            <a:ext cx="9144000" cy="5143500"/>
          </a:xfrm>
          <a:prstGeom prst="rect">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13"/>
          </a:p>
        </p:txBody>
      </p:sp>
      <p:sp>
        <p:nvSpPr>
          <p:cNvPr id="10" name="8 CuadroTexto"/>
          <p:cNvSpPr txBox="1"/>
          <p:nvPr userDrawn="1"/>
        </p:nvSpPr>
        <p:spPr>
          <a:xfrm>
            <a:off x="8795386" y="4886061"/>
            <a:ext cx="448259" cy="211203"/>
          </a:xfrm>
          <a:prstGeom prst="rect">
            <a:avLst/>
          </a:prstGeom>
          <a:noFill/>
        </p:spPr>
        <p:txBody>
          <a:bodyPr wrap="square" lIns="36000" tIns="36000" rIns="36000" bIns="36000"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l"/>
            <a:fld id="{1E17D745-DD46-494D-911C-3DFD40081CA5}" type="slidenum">
              <a:rPr lang="es-ES" sz="900" noProof="0" smtClean="0">
                <a:solidFill>
                  <a:schemeClr val="tx1"/>
                </a:solidFill>
                <a:latin typeface="Arial Narrow" panose="020B0606020202030204" pitchFamily="34" charset="0"/>
              </a:rPr>
              <a:pPr lvl="0" algn="l"/>
              <a:t>‹#›</a:t>
            </a:fld>
            <a:endParaRPr lang="es-ES" sz="900" noProof="0" dirty="0">
              <a:solidFill>
                <a:schemeClr val="tx1"/>
              </a:solidFill>
              <a:latin typeface="Arial Narrow" panose="020B0606020202030204" pitchFamily="34" charset="0"/>
            </a:endParaRPr>
          </a:p>
        </p:txBody>
      </p:sp>
      <p:sp>
        <p:nvSpPr>
          <p:cNvPr id="11" name="10 Rectángulo redondeado"/>
          <p:cNvSpPr/>
          <p:nvPr userDrawn="1"/>
        </p:nvSpPr>
        <p:spPr>
          <a:xfrm>
            <a:off x="8717537" y="4861447"/>
            <a:ext cx="34289" cy="23366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pic>
        <p:nvPicPr>
          <p:cNvPr id="6" name="Imagen 5"/>
          <p:cNvPicPr>
            <a:picLocks noChangeAspect="1"/>
          </p:cNvPicPr>
          <p:nvPr userDrawn="1"/>
        </p:nvPicPr>
        <p:blipFill>
          <a:blip r:embed="rId3"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7402022" y="4873101"/>
            <a:ext cx="1271956" cy="210362"/>
          </a:xfrm>
          <a:prstGeom prst="rect">
            <a:avLst/>
          </a:prstGeom>
        </p:spPr>
      </p:pic>
    </p:spTree>
    <p:custDataLst>
      <p:tags r:id="rId1"/>
    </p:custDataLst>
    <p:extLst>
      <p:ext uri="{BB962C8B-B14F-4D97-AF65-F5344CB8AC3E}">
        <p14:creationId xmlns:p14="http://schemas.microsoft.com/office/powerpoint/2010/main" val="216379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055614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tags" Target="../tags/tag8.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Imagen 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5142" y="4814876"/>
            <a:ext cx="1361244" cy="225129"/>
          </a:xfrm>
          <a:prstGeom prst="rect">
            <a:avLst/>
          </a:prstGeom>
        </p:spPr>
      </p:pic>
      <p:sp>
        <p:nvSpPr>
          <p:cNvPr id="9" name="8 CuadroTexto"/>
          <p:cNvSpPr txBox="1"/>
          <p:nvPr userDrawn="1"/>
        </p:nvSpPr>
        <p:spPr>
          <a:xfrm>
            <a:off x="-4444" y="4868350"/>
            <a:ext cx="398145" cy="230832"/>
          </a:xfrm>
          <a:prstGeom prst="rect">
            <a:avLst/>
          </a:prstGeom>
          <a:noFill/>
        </p:spPr>
        <p:txBody>
          <a:bodyPr wrap="square"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r"/>
            <a:fld id="{1E17D745-DD46-494D-911C-3DFD40081CA5}" type="slidenum">
              <a:rPr lang="es-ES" sz="900" noProof="0" smtClean="0"/>
              <a:pPr lvl="0" algn="r"/>
              <a:t>‹#›</a:t>
            </a:fld>
            <a:endParaRPr lang="es-ES" sz="900" noProof="0" dirty="0"/>
          </a:p>
        </p:txBody>
      </p:sp>
      <p:sp>
        <p:nvSpPr>
          <p:cNvPr id="10" name="10 Rectángulo redondeado"/>
          <p:cNvSpPr/>
          <p:nvPr userDrawn="1"/>
        </p:nvSpPr>
        <p:spPr>
          <a:xfrm>
            <a:off x="359412" y="4843651"/>
            <a:ext cx="34289" cy="233669"/>
          </a:xfrm>
          <a:prstGeom prst="roundRect">
            <a:avLst>
              <a:gd name="adj" fmla="val 50000"/>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spTree>
    <p:custDataLst>
      <p:tags r:id="rId8"/>
    </p:custDataLst>
    <p:extLst>
      <p:ext uri="{BB962C8B-B14F-4D97-AF65-F5344CB8AC3E}">
        <p14:creationId xmlns:p14="http://schemas.microsoft.com/office/powerpoint/2010/main" val="194959559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49" r:id="rId3"/>
    <p:sldLayoutId id="2147483650" r:id="rId4"/>
    <p:sldLayoutId id="2147483713" r:id="rId5"/>
    <p:sldLayoutId id="2147483712"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60" userDrawn="1">
          <p15:clr>
            <a:srgbClr val="F26B43"/>
          </p15:clr>
        </p15:guide>
        <p15:guide id="2" pos="2880" userDrawn="1">
          <p15:clr>
            <a:srgbClr val="F26B43"/>
          </p15:clr>
        </p15:guide>
        <p15:guide id="3" orient="horz" pos="8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8 CuadroTexto"/>
          <p:cNvSpPr txBox="1"/>
          <p:nvPr userDrawn="1"/>
        </p:nvSpPr>
        <p:spPr>
          <a:xfrm>
            <a:off x="8807991" y="4866750"/>
            <a:ext cx="413971" cy="211203"/>
          </a:xfrm>
          <a:prstGeom prst="rect">
            <a:avLst/>
          </a:prstGeom>
          <a:noFill/>
        </p:spPr>
        <p:txBody>
          <a:bodyPr wrap="square" lIns="36000" tIns="36000" rIns="36000" bIns="36000" rtlCol="0">
            <a:spAutoFit/>
          </a:bodyPr>
          <a:lstStyle>
            <a:defPPr>
              <a:defRPr lang="es-ES"/>
            </a:defPPr>
            <a:lvl1pPr marR="0" lvl="0" indent="0" algn="r" fontAlgn="auto">
              <a:lnSpc>
                <a:spcPct val="100000"/>
              </a:lnSpc>
              <a:spcBef>
                <a:spcPts val="0"/>
              </a:spcBef>
              <a:spcAft>
                <a:spcPts val="0"/>
              </a:spcAft>
              <a:buClrTx/>
              <a:buSzTx/>
              <a:buFontTx/>
              <a:buNone/>
              <a:tabLst/>
              <a:defRPr kumimoji="0" sz="1200" b="0" i="0" u="none" strike="noStrike" kern="0" cap="none" spc="0" normalizeH="0" baseline="0">
                <a:ln>
                  <a:noFill/>
                </a:ln>
                <a:solidFill>
                  <a:prstClr val="black">
                    <a:lumMod val="50000"/>
                    <a:lumOff val="50000"/>
                  </a:prstClr>
                </a:solidFill>
                <a:effectLst/>
                <a:uLnTx/>
                <a:uFillTx/>
              </a:defRPr>
            </a:lvl1pPr>
          </a:lstStyle>
          <a:p>
            <a:pPr lvl="0" algn="l"/>
            <a:fld id="{1E17D745-DD46-494D-911C-3DFD40081CA5}" type="slidenum">
              <a:rPr lang="es-ES" sz="900" noProof="0" smtClean="0"/>
              <a:pPr lvl="0" algn="l"/>
              <a:t>‹#›</a:t>
            </a:fld>
            <a:endParaRPr lang="es-ES" sz="900" noProof="0" dirty="0"/>
          </a:p>
        </p:txBody>
      </p:sp>
      <p:sp>
        <p:nvSpPr>
          <p:cNvPr id="15" name="10 Rectángulo redondeado"/>
          <p:cNvSpPr/>
          <p:nvPr userDrawn="1"/>
        </p:nvSpPr>
        <p:spPr>
          <a:xfrm>
            <a:off x="8761959" y="4866750"/>
            <a:ext cx="34289" cy="233669"/>
          </a:xfrm>
          <a:prstGeom prst="roundRect">
            <a:avLst>
              <a:gd name="adj" fmla="val 50000"/>
            </a:avLst>
          </a:prstGeom>
          <a:solidFill>
            <a:srgbClr val="67C8DB"/>
          </a:solidFill>
          <a:ln>
            <a:noFill/>
          </a:ln>
        </p:spPr>
        <p:style>
          <a:lnRef idx="2">
            <a:schemeClr val="accent1">
              <a:shade val="50000"/>
            </a:schemeClr>
          </a:lnRef>
          <a:fillRef idx="1">
            <a:schemeClr val="accent1"/>
          </a:fillRef>
          <a:effectRef idx="0">
            <a:schemeClr val="accent1"/>
          </a:effectRef>
          <a:fontRef idx="minor">
            <a:schemeClr val="lt1"/>
          </a:fontRef>
        </p:style>
        <p:txBody>
          <a:bodyPr lIns="51435" tIns="25718" rIns="51435" bIns="25718" spcCol="0" rtlCol="0" anchor="ctr"/>
          <a:lstStyle/>
          <a:p>
            <a:pPr algn="ctr"/>
            <a:endParaRPr lang="es-ES" sz="1013"/>
          </a:p>
        </p:txBody>
      </p:sp>
      <p:pic>
        <p:nvPicPr>
          <p:cNvPr id="5" name="Imagen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414846" y="4866750"/>
            <a:ext cx="1271956" cy="210362"/>
          </a:xfrm>
          <a:prstGeom prst="rect">
            <a:avLst/>
          </a:prstGeom>
        </p:spPr>
      </p:pic>
    </p:spTree>
    <p:custDataLst>
      <p:tags r:id="rId4"/>
    </p:custDataLst>
    <p:extLst>
      <p:ext uri="{BB962C8B-B14F-4D97-AF65-F5344CB8AC3E}">
        <p14:creationId xmlns:p14="http://schemas.microsoft.com/office/powerpoint/2010/main" val="3895361532"/>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3"/>
    </p:custDataLst>
    <p:extLst>
      <p:ext uri="{BB962C8B-B14F-4D97-AF65-F5344CB8AC3E}">
        <p14:creationId xmlns:p14="http://schemas.microsoft.com/office/powerpoint/2010/main" val="3449202403"/>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6.png"/><Relationship Id="rId2" Type="http://schemas.openxmlformats.org/officeDocument/2006/relationships/slideLayout" Target="../slideLayouts/slideLayout9.xml"/><Relationship Id="rId1" Type="http://schemas.openxmlformats.org/officeDocument/2006/relationships/tags" Target="../tags/tag1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mailto:erico@poligran.edu.co" TargetMode="External"/><Relationship Id="rId7" Type="http://schemas.openxmlformats.org/officeDocument/2006/relationships/image" Target="../media/image8.png"/><Relationship Id="rId12"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hyperlink" Target="https://www.linkedin.com/in/erik-fabian-rico-castillo-a5b69b94/" TargetMode="External"/><Relationship Id="rId10" Type="http://schemas.openxmlformats.org/officeDocument/2006/relationships/image" Target="../media/image11.jpeg"/><Relationship Id="rId4" Type="http://schemas.openxmlformats.org/officeDocument/2006/relationships/hyperlink" Target="mailto:cambiental.bogota@colpsic.org.co" TargetMode="External"/><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un.org/sustainabledevelopment/es/2015/09/la-asamblea-general-adopta-la-agenda-2030-para-el-desarrollo-sostenible/" TargetMode="Externa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hyperlink" Target="https://repositorio.cepal.org/server/api/core/bitstreams/a2387e5f-d428-4d75-a779-0a41a67d4e3c/content" TargetMode="Externa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7.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hyperlink" Target="https://climate.copernicus.eu/surface-air-temperature-april-2026"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hyperlink" Target="https://www.thelancet.com/infographics-do/climate-countdown-2023-interactiv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who.int/news-room/fact-sheets/detail/climate-change-heat-and-health?utm_source=chatgpt.com" TargetMode="External"/><Relationship Id="rId2" Type="http://schemas.openxmlformats.org/officeDocument/2006/relationships/image" Target="../media/image31.jf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4.jfi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s://lancetcountdown.org/latin-america/explore-our-data/?utm_source=chatgpt.com" TargetMode="Externa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s://www.bbc.com/news/articles/crmp0krp98ro"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3.jf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5.tif"/><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revistas.poligran.edu.co/index.php/poliantea/article/view/4598" TargetMode="External"/><Relationship Id="rId2" Type="http://schemas.openxmlformats.org/officeDocument/2006/relationships/image" Target="../media/image46.jpe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hyperlink" Target="https://doi.org/10.1038/s41598-025-33471-z" TargetMode="External"/><Relationship Id="rId3" Type="http://schemas.openxmlformats.org/officeDocument/2006/relationships/hyperlink" Target="https://doi.org/10.1038/s41598-021-01448-3" TargetMode="External"/><Relationship Id="rId7" Type="http://schemas.openxmlformats.org/officeDocument/2006/relationships/hyperlink" Target="https://doi.org/10.3390/ijerph15020247" TargetMode="External"/><Relationship Id="rId2" Type="http://schemas.openxmlformats.org/officeDocument/2006/relationships/hyperlink" Target="https://doi.org/10.1016/j.ejpsy.2023.100249" TargetMode="External"/><Relationship Id="rId1" Type="http://schemas.openxmlformats.org/officeDocument/2006/relationships/slideLayout" Target="../slideLayouts/slideLayout7.xml"/><Relationship Id="rId6" Type="http://schemas.openxmlformats.org/officeDocument/2006/relationships/hyperlink" Target="https://www.camara.gov.co/" TargetMode="External"/><Relationship Id="rId5" Type="http://schemas.openxmlformats.org/officeDocument/2006/relationships/hyperlink" Target="https://doi.org/10.1111/jdv.13603" TargetMode="External"/><Relationship Id="rId4" Type="http://schemas.openxmlformats.org/officeDocument/2006/relationships/hyperlink" Target="https://doi.org/10.3390/ijerph15010037"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doi.org/10.1080/15459624.2023.2205468" TargetMode="External"/><Relationship Id="rId13" Type="http://schemas.openxmlformats.org/officeDocument/2006/relationships/hyperlink" Target="https://www.ilo.org/publications/heat-work-implications-safety-and-health?utm_source=chatgpt.com" TargetMode="External"/><Relationship Id="rId3" Type="http://schemas.openxmlformats.org/officeDocument/2006/relationships/hyperlink" Target="https://doi.org/10.3389/fpubh.2023.1173553" TargetMode="External"/><Relationship Id="rId7" Type="http://schemas.openxmlformats.org/officeDocument/2006/relationships/hyperlink" Target="https://doi.org/10.1016/j.copsyc.2019.06.023" TargetMode="External"/><Relationship Id="rId12" Type="http://schemas.openxmlformats.org/officeDocument/2006/relationships/hyperlink" Target="https://www.ilo.org/publications/ensuring-safety-and-health-work-changing-climate?utm_source=chatgpt.com" TargetMode="External"/><Relationship Id="rId2" Type="http://schemas.openxmlformats.org/officeDocument/2006/relationships/hyperlink" Target="https://doi.org/10.1016/j.envint.2022.107262" TargetMode="External"/><Relationship Id="rId16" Type="http://schemas.openxmlformats.org/officeDocument/2006/relationships/hyperlink" Target="https://www.who.int/publications/i/item/9789240099814?utm_source=chatgpt.com" TargetMode="External"/><Relationship Id="rId1" Type="http://schemas.openxmlformats.org/officeDocument/2006/relationships/slideLayout" Target="../slideLayouts/slideLayout7.xml"/><Relationship Id="rId6" Type="http://schemas.openxmlformats.org/officeDocument/2006/relationships/hyperlink" Target="https://doi.org/10.1073/pnas.1801528115" TargetMode="External"/><Relationship Id="rId11" Type="http://schemas.openxmlformats.org/officeDocument/2006/relationships/hyperlink" Target="https://doi.org/10.1017/9781009325844" TargetMode="External"/><Relationship Id="rId5" Type="http://schemas.openxmlformats.org/officeDocument/2006/relationships/hyperlink" Target="https://doi.org/10.1186/s12889-024-19212-3" TargetMode="External"/><Relationship Id="rId15" Type="http://schemas.openxmlformats.org/officeDocument/2006/relationships/hyperlink" Target="https://www.who.int/news-room/fact-sheets/detail/mental-health-at-work?utm_source=chatgpt.com" TargetMode="External"/><Relationship Id="rId10" Type="http://schemas.openxmlformats.org/officeDocument/2006/relationships/hyperlink" Target="https://doi.org/10.1016/j.lanepe.2025.101145" TargetMode="External"/><Relationship Id="rId4" Type="http://schemas.openxmlformats.org/officeDocument/2006/relationships/hyperlink" Target="https://doi.org/10.3389/fpubh.2022.782811" TargetMode="External"/><Relationship Id="rId9" Type="http://schemas.openxmlformats.org/officeDocument/2006/relationships/hyperlink" Target="https://pubmed.ncbi.nlm.nih.gov/40473944/?utm_source=chatgpt.com" TargetMode="External"/><Relationship Id="rId14" Type="http://schemas.openxmlformats.org/officeDocument/2006/relationships/hyperlink" Target="https://www.who.int/publications/i/item/9789240045125?utm_source=chatgp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Marcador de posición de 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747754" y="580969"/>
            <a:ext cx="3673586" cy="3929064"/>
          </a:xfrm>
          <a:custGeom>
            <a:avLst/>
            <a:gdLst>
              <a:gd name="connsiteX0" fmla="*/ 499904 w 1169987"/>
              <a:gd name="connsiteY0" fmla="*/ 876300 h 1250950"/>
              <a:gd name="connsiteX1" fmla="*/ 580787 w 1169987"/>
              <a:gd name="connsiteY1" fmla="*/ 923092 h 1250950"/>
              <a:gd name="connsiteX2" fmla="*/ 661987 w 1169987"/>
              <a:gd name="connsiteY2" fmla="*/ 969883 h 1250950"/>
              <a:gd name="connsiteX3" fmla="*/ 661987 w 1169987"/>
              <a:gd name="connsiteY3" fmla="*/ 1063784 h 1250950"/>
              <a:gd name="connsiteX4" fmla="*/ 661987 w 1169987"/>
              <a:gd name="connsiteY4" fmla="*/ 1157367 h 1250950"/>
              <a:gd name="connsiteX5" fmla="*/ 580787 w 1169987"/>
              <a:gd name="connsiteY5" fmla="*/ 1204159 h 1250950"/>
              <a:gd name="connsiteX6" fmla="*/ 499904 w 1169987"/>
              <a:gd name="connsiteY6" fmla="*/ 1250950 h 1250950"/>
              <a:gd name="connsiteX7" fmla="*/ 419020 w 1169987"/>
              <a:gd name="connsiteY7" fmla="*/ 1204159 h 1250950"/>
              <a:gd name="connsiteX8" fmla="*/ 338137 w 1169987"/>
              <a:gd name="connsiteY8" fmla="*/ 1157367 h 1250950"/>
              <a:gd name="connsiteX9" fmla="*/ 338137 w 1169987"/>
              <a:gd name="connsiteY9" fmla="*/ 1063784 h 1250950"/>
              <a:gd name="connsiteX10" fmla="*/ 338137 w 1169987"/>
              <a:gd name="connsiteY10" fmla="*/ 969883 h 1250950"/>
              <a:gd name="connsiteX11" fmla="*/ 419020 w 1169987"/>
              <a:gd name="connsiteY11" fmla="*/ 923092 h 1250950"/>
              <a:gd name="connsiteX12" fmla="*/ 161767 w 1169987"/>
              <a:gd name="connsiteY12" fmla="*/ 876300 h 1250950"/>
              <a:gd name="connsiteX13" fmla="*/ 242967 w 1169987"/>
              <a:gd name="connsiteY13" fmla="*/ 923092 h 1250950"/>
              <a:gd name="connsiteX14" fmla="*/ 323850 w 1169987"/>
              <a:gd name="connsiteY14" fmla="*/ 969883 h 1250950"/>
              <a:gd name="connsiteX15" fmla="*/ 323850 w 1169987"/>
              <a:gd name="connsiteY15" fmla="*/ 1063784 h 1250950"/>
              <a:gd name="connsiteX16" fmla="*/ 323850 w 1169987"/>
              <a:gd name="connsiteY16" fmla="*/ 1157367 h 1250950"/>
              <a:gd name="connsiteX17" fmla="*/ 242967 w 1169987"/>
              <a:gd name="connsiteY17" fmla="*/ 1204159 h 1250950"/>
              <a:gd name="connsiteX18" fmla="*/ 161767 w 1169987"/>
              <a:gd name="connsiteY18" fmla="*/ 1250950 h 1250950"/>
              <a:gd name="connsiteX19" fmla="*/ 80566 w 1169987"/>
              <a:gd name="connsiteY19" fmla="*/ 1204159 h 1250950"/>
              <a:gd name="connsiteX20" fmla="*/ 0 w 1169987"/>
              <a:gd name="connsiteY20" fmla="*/ 1157367 h 1250950"/>
              <a:gd name="connsiteX21" fmla="*/ 0 w 1169987"/>
              <a:gd name="connsiteY21" fmla="*/ 1063784 h 1250950"/>
              <a:gd name="connsiteX22" fmla="*/ 0 w 1169987"/>
              <a:gd name="connsiteY22" fmla="*/ 969883 h 1250950"/>
              <a:gd name="connsiteX23" fmla="*/ 80566 w 1169987"/>
              <a:gd name="connsiteY23" fmla="*/ 923092 h 1250950"/>
              <a:gd name="connsiteX24" fmla="*/ 1008062 w 1169987"/>
              <a:gd name="connsiteY24" fmla="*/ 584200 h 1250950"/>
              <a:gd name="connsiteX25" fmla="*/ 1088866 w 1169987"/>
              <a:gd name="connsiteY25" fmla="*/ 630991 h 1250950"/>
              <a:gd name="connsiteX26" fmla="*/ 1169987 w 1169987"/>
              <a:gd name="connsiteY26" fmla="*/ 677783 h 1250950"/>
              <a:gd name="connsiteX27" fmla="*/ 1169987 w 1169987"/>
              <a:gd name="connsiteY27" fmla="*/ 771684 h 1250950"/>
              <a:gd name="connsiteX28" fmla="*/ 1169987 w 1169987"/>
              <a:gd name="connsiteY28" fmla="*/ 865267 h 1250950"/>
              <a:gd name="connsiteX29" fmla="*/ 1088866 w 1169987"/>
              <a:gd name="connsiteY29" fmla="*/ 912059 h 1250950"/>
              <a:gd name="connsiteX30" fmla="*/ 1008062 w 1169987"/>
              <a:gd name="connsiteY30" fmla="*/ 958850 h 1250950"/>
              <a:gd name="connsiteX31" fmla="*/ 927258 w 1169987"/>
              <a:gd name="connsiteY31" fmla="*/ 912059 h 1250950"/>
              <a:gd name="connsiteX32" fmla="*/ 846137 w 1169987"/>
              <a:gd name="connsiteY32" fmla="*/ 865267 h 1250950"/>
              <a:gd name="connsiteX33" fmla="*/ 846137 w 1169987"/>
              <a:gd name="connsiteY33" fmla="*/ 771684 h 1250950"/>
              <a:gd name="connsiteX34" fmla="*/ 846137 w 1169987"/>
              <a:gd name="connsiteY34" fmla="*/ 677783 h 1250950"/>
              <a:gd name="connsiteX35" fmla="*/ 927258 w 1169987"/>
              <a:gd name="connsiteY35" fmla="*/ 630991 h 1250950"/>
              <a:gd name="connsiteX36" fmla="*/ 669767 w 1169987"/>
              <a:gd name="connsiteY36" fmla="*/ 584200 h 1250950"/>
              <a:gd name="connsiteX37" fmla="*/ 750650 w 1169987"/>
              <a:gd name="connsiteY37" fmla="*/ 630991 h 1250950"/>
              <a:gd name="connsiteX38" fmla="*/ 831850 w 1169987"/>
              <a:gd name="connsiteY38" fmla="*/ 677783 h 1250950"/>
              <a:gd name="connsiteX39" fmla="*/ 831850 w 1169987"/>
              <a:gd name="connsiteY39" fmla="*/ 771684 h 1250950"/>
              <a:gd name="connsiteX40" fmla="*/ 831850 w 1169987"/>
              <a:gd name="connsiteY40" fmla="*/ 865267 h 1250950"/>
              <a:gd name="connsiteX41" fmla="*/ 750650 w 1169987"/>
              <a:gd name="connsiteY41" fmla="*/ 912059 h 1250950"/>
              <a:gd name="connsiteX42" fmla="*/ 669767 w 1169987"/>
              <a:gd name="connsiteY42" fmla="*/ 958850 h 1250950"/>
              <a:gd name="connsiteX43" fmla="*/ 588566 w 1169987"/>
              <a:gd name="connsiteY43" fmla="*/ 912059 h 1250950"/>
              <a:gd name="connsiteX44" fmla="*/ 508000 w 1169987"/>
              <a:gd name="connsiteY44" fmla="*/ 865267 h 1250950"/>
              <a:gd name="connsiteX45" fmla="*/ 508000 w 1169987"/>
              <a:gd name="connsiteY45" fmla="*/ 771684 h 1250950"/>
              <a:gd name="connsiteX46" fmla="*/ 508000 w 1169987"/>
              <a:gd name="connsiteY46" fmla="*/ 677783 h 1250950"/>
              <a:gd name="connsiteX47" fmla="*/ 588566 w 1169987"/>
              <a:gd name="connsiteY47" fmla="*/ 630991 h 1250950"/>
              <a:gd name="connsiteX48" fmla="*/ 331946 w 1169987"/>
              <a:gd name="connsiteY48" fmla="*/ 584200 h 1250950"/>
              <a:gd name="connsiteX49" fmla="*/ 412829 w 1169987"/>
              <a:gd name="connsiteY49" fmla="*/ 630991 h 1250950"/>
              <a:gd name="connsiteX50" fmla="*/ 493712 w 1169987"/>
              <a:gd name="connsiteY50" fmla="*/ 677783 h 1250950"/>
              <a:gd name="connsiteX51" fmla="*/ 493712 w 1169987"/>
              <a:gd name="connsiteY51" fmla="*/ 771684 h 1250950"/>
              <a:gd name="connsiteX52" fmla="*/ 493712 w 1169987"/>
              <a:gd name="connsiteY52" fmla="*/ 865267 h 1250950"/>
              <a:gd name="connsiteX53" fmla="*/ 412829 w 1169987"/>
              <a:gd name="connsiteY53" fmla="*/ 912059 h 1250950"/>
              <a:gd name="connsiteX54" fmla="*/ 331946 w 1169987"/>
              <a:gd name="connsiteY54" fmla="*/ 958850 h 1250950"/>
              <a:gd name="connsiteX55" fmla="*/ 250745 w 1169987"/>
              <a:gd name="connsiteY55" fmla="*/ 912059 h 1250950"/>
              <a:gd name="connsiteX56" fmla="*/ 169862 w 1169987"/>
              <a:gd name="connsiteY56" fmla="*/ 865267 h 1250950"/>
              <a:gd name="connsiteX57" fmla="*/ 169862 w 1169987"/>
              <a:gd name="connsiteY57" fmla="*/ 771684 h 1250950"/>
              <a:gd name="connsiteX58" fmla="*/ 169862 w 1169987"/>
              <a:gd name="connsiteY58" fmla="*/ 677783 h 1250950"/>
              <a:gd name="connsiteX59" fmla="*/ 250745 w 1169987"/>
              <a:gd name="connsiteY59" fmla="*/ 630991 h 1250950"/>
              <a:gd name="connsiteX60" fmla="*/ 838517 w 1169987"/>
              <a:gd name="connsiteY60" fmla="*/ 292100 h 1250950"/>
              <a:gd name="connsiteX61" fmla="*/ 919004 w 1169987"/>
              <a:gd name="connsiteY61" fmla="*/ 338376 h 1250950"/>
              <a:gd name="connsiteX62" fmla="*/ 1000125 w 1169987"/>
              <a:gd name="connsiteY62" fmla="*/ 385286 h 1250950"/>
              <a:gd name="connsiteX63" fmla="*/ 1000125 w 1169987"/>
              <a:gd name="connsiteY63" fmla="*/ 478790 h 1250950"/>
              <a:gd name="connsiteX64" fmla="*/ 1000125 w 1169987"/>
              <a:gd name="connsiteY64" fmla="*/ 571976 h 1250950"/>
              <a:gd name="connsiteX65" fmla="*/ 919004 w 1169987"/>
              <a:gd name="connsiteY65" fmla="*/ 618570 h 1250950"/>
              <a:gd name="connsiteX66" fmla="*/ 838517 w 1169987"/>
              <a:gd name="connsiteY66" fmla="*/ 665163 h 1250950"/>
              <a:gd name="connsiteX67" fmla="*/ 757396 w 1169987"/>
              <a:gd name="connsiteY67" fmla="*/ 618570 h 1250950"/>
              <a:gd name="connsiteX68" fmla="*/ 676275 w 1169987"/>
              <a:gd name="connsiteY68" fmla="*/ 571976 h 1250950"/>
              <a:gd name="connsiteX69" fmla="*/ 676275 w 1169987"/>
              <a:gd name="connsiteY69" fmla="*/ 478790 h 1250950"/>
              <a:gd name="connsiteX70" fmla="*/ 676275 w 1169987"/>
              <a:gd name="connsiteY70" fmla="*/ 385286 h 1250950"/>
              <a:gd name="connsiteX71" fmla="*/ 757396 w 1169987"/>
              <a:gd name="connsiteY71" fmla="*/ 338376 h 1250950"/>
              <a:gd name="connsiteX72" fmla="*/ 499904 w 1169987"/>
              <a:gd name="connsiteY72" fmla="*/ 292100 h 1250950"/>
              <a:gd name="connsiteX73" fmla="*/ 580787 w 1169987"/>
              <a:gd name="connsiteY73" fmla="*/ 338376 h 1250950"/>
              <a:gd name="connsiteX74" fmla="*/ 661987 w 1169987"/>
              <a:gd name="connsiteY74" fmla="*/ 385286 h 1250950"/>
              <a:gd name="connsiteX75" fmla="*/ 661987 w 1169987"/>
              <a:gd name="connsiteY75" fmla="*/ 478790 h 1250950"/>
              <a:gd name="connsiteX76" fmla="*/ 661987 w 1169987"/>
              <a:gd name="connsiteY76" fmla="*/ 571976 h 1250950"/>
              <a:gd name="connsiteX77" fmla="*/ 580787 w 1169987"/>
              <a:gd name="connsiteY77" fmla="*/ 618570 h 1250950"/>
              <a:gd name="connsiteX78" fmla="*/ 499904 w 1169987"/>
              <a:gd name="connsiteY78" fmla="*/ 665163 h 1250950"/>
              <a:gd name="connsiteX79" fmla="*/ 419020 w 1169987"/>
              <a:gd name="connsiteY79" fmla="*/ 618570 h 1250950"/>
              <a:gd name="connsiteX80" fmla="*/ 338137 w 1169987"/>
              <a:gd name="connsiteY80" fmla="*/ 571976 h 1250950"/>
              <a:gd name="connsiteX81" fmla="*/ 338137 w 1169987"/>
              <a:gd name="connsiteY81" fmla="*/ 478790 h 1250950"/>
              <a:gd name="connsiteX82" fmla="*/ 338137 w 1169987"/>
              <a:gd name="connsiteY82" fmla="*/ 385286 h 1250950"/>
              <a:gd name="connsiteX83" fmla="*/ 419020 w 1169987"/>
              <a:gd name="connsiteY83" fmla="*/ 338376 h 1250950"/>
              <a:gd name="connsiteX84" fmla="*/ 161767 w 1169987"/>
              <a:gd name="connsiteY84" fmla="*/ 292100 h 1250950"/>
              <a:gd name="connsiteX85" fmla="*/ 242967 w 1169987"/>
              <a:gd name="connsiteY85" fmla="*/ 338376 h 1250950"/>
              <a:gd name="connsiteX86" fmla="*/ 323850 w 1169987"/>
              <a:gd name="connsiteY86" fmla="*/ 385286 h 1250950"/>
              <a:gd name="connsiteX87" fmla="*/ 323850 w 1169987"/>
              <a:gd name="connsiteY87" fmla="*/ 478790 h 1250950"/>
              <a:gd name="connsiteX88" fmla="*/ 323850 w 1169987"/>
              <a:gd name="connsiteY88" fmla="*/ 571976 h 1250950"/>
              <a:gd name="connsiteX89" fmla="*/ 242967 w 1169987"/>
              <a:gd name="connsiteY89" fmla="*/ 618570 h 1250950"/>
              <a:gd name="connsiteX90" fmla="*/ 161767 w 1169987"/>
              <a:gd name="connsiteY90" fmla="*/ 665163 h 1250950"/>
              <a:gd name="connsiteX91" fmla="*/ 80566 w 1169987"/>
              <a:gd name="connsiteY91" fmla="*/ 618570 h 1250950"/>
              <a:gd name="connsiteX92" fmla="*/ 0 w 1169987"/>
              <a:gd name="connsiteY92" fmla="*/ 571976 h 1250950"/>
              <a:gd name="connsiteX93" fmla="*/ 0 w 1169987"/>
              <a:gd name="connsiteY93" fmla="*/ 478790 h 1250950"/>
              <a:gd name="connsiteX94" fmla="*/ 0 w 1169987"/>
              <a:gd name="connsiteY94" fmla="*/ 385286 h 1250950"/>
              <a:gd name="connsiteX95" fmla="*/ 80566 w 1169987"/>
              <a:gd name="connsiteY95" fmla="*/ 338376 h 1250950"/>
              <a:gd name="connsiteX96" fmla="*/ 669767 w 1169987"/>
              <a:gd name="connsiteY96" fmla="*/ 0 h 1250950"/>
              <a:gd name="connsiteX97" fmla="*/ 750650 w 1169987"/>
              <a:gd name="connsiteY97" fmla="*/ 46276 h 1250950"/>
              <a:gd name="connsiteX98" fmla="*/ 831850 w 1169987"/>
              <a:gd name="connsiteY98" fmla="*/ 93186 h 1250950"/>
              <a:gd name="connsiteX99" fmla="*/ 831850 w 1169987"/>
              <a:gd name="connsiteY99" fmla="*/ 186690 h 1250950"/>
              <a:gd name="connsiteX100" fmla="*/ 831850 w 1169987"/>
              <a:gd name="connsiteY100" fmla="*/ 279559 h 1250950"/>
              <a:gd name="connsiteX101" fmla="*/ 750650 w 1169987"/>
              <a:gd name="connsiteY101" fmla="*/ 326470 h 1250950"/>
              <a:gd name="connsiteX102" fmla="*/ 669767 w 1169987"/>
              <a:gd name="connsiteY102" fmla="*/ 373063 h 1250950"/>
              <a:gd name="connsiteX103" fmla="*/ 588566 w 1169987"/>
              <a:gd name="connsiteY103" fmla="*/ 326470 h 1250950"/>
              <a:gd name="connsiteX104" fmla="*/ 508000 w 1169987"/>
              <a:gd name="connsiteY104" fmla="*/ 279559 h 1250950"/>
              <a:gd name="connsiteX105" fmla="*/ 508000 w 1169987"/>
              <a:gd name="connsiteY105" fmla="*/ 186690 h 1250950"/>
              <a:gd name="connsiteX106" fmla="*/ 508000 w 1169987"/>
              <a:gd name="connsiteY106" fmla="*/ 93186 h 1250950"/>
              <a:gd name="connsiteX107" fmla="*/ 588566 w 1169987"/>
              <a:gd name="connsiteY107" fmla="*/ 46276 h 125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1169987" h="1250950">
                <a:moveTo>
                  <a:pt x="499904" y="876300"/>
                </a:moveTo>
                <a:lnTo>
                  <a:pt x="580787" y="923092"/>
                </a:lnTo>
                <a:lnTo>
                  <a:pt x="661987" y="969883"/>
                </a:lnTo>
                <a:lnTo>
                  <a:pt x="661987" y="1063784"/>
                </a:lnTo>
                <a:lnTo>
                  <a:pt x="661987" y="1157367"/>
                </a:lnTo>
                <a:lnTo>
                  <a:pt x="580787" y="1204159"/>
                </a:lnTo>
                <a:lnTo>
                  <a:pt x="499904" y="1250950"/>
                </a:lnTo>
                <a:lnTo>
                  <a:pt x="419020" y="1204159"/>
                </a:lnTo>
                <a:lnTo>
                  <a:pt x="338137" y="1157367"/>
                </a:lnTo>
                <a:lnTo>
                  <a:pt x="338137" y="1063784"/>
                </a:lnTo>
                <a:lnTo>
                  <a:pt x="338137" y="969883"/>
                </a:lnTo>
                <a:lnTo>
                  <a:pt x="419020" y="923092"/>
                </a:lnTo>
                <a:close/>
                <a:moveTo>
                  <a:pt x="161767" y="876300"/>
                </a:moveTo>
                <a:lnTo>
                  <a:pt x="242967" y="923092"/>
                </a:lnTo>
                <a:lnTo>
                  <a:pt x="323850" y="969883"/>
                </a:lnTo>
                <a:lnTo>
                  <a:pt x="323850" y="1063784"/>
                </a:lnTo>
                <a:lnTo>
                  <a:pt x="323850" y="1157367"/>
                </a:lnTo>
                <a:lnTo>
                  <a:pt x="242967" y="1204159"/>
                </a:lnTo>
                <a:lnTo>
                  <a:pt x="161767" y="1250950"/>
                </a:lnTo>
                <a:lnTo>
                  <a:pt x="80566" y="1204159"/>
                </a:lnTo>
                <a:lnTo>
                  <a:pt x="0" y="1157367"/>
                </a:lnTo>
                <a:lnTo>
                  <a:pt x="0" y="1063784"/>
                </a:lnTo>
                <a:lnTo>
                  <a:pt x="0" y="969883"/>
                </a:lnTo>
                <a:lnTo>
                  <a:pt x="80566" y="923092"/>
                </a:lnTo>
                <a:close/>
                <a:moveTo>
                  <a:pt x="1008062" y="584200"/>
                </a:moveTo>
                <a:lnTo>
                  <a:pt x="1088866" y="630991"/>
                </a:lnTo>
                <a:lnTo>
                  <a:pt x="1169987" y="677783"/>
                </a:lnTo>
                <a:lnTo>
                  <a:pt x="1169987" y="771684"/>
                </a:lnTo>
                <a:lnTo>
                  <a:pt x="1169987" y="865267"/>
                </a:lnTo>
                <a:lnTo>
                  <a:pt x="1088866" y="912059"/>
                </a:lnTo>
                <a:lnTo>
                  <a:pt x="1008062" y="958850"/>
                </a:lnTo>
                <a:lnTo>
                  <a:pt x="927258" y="912059"/>
                </a:lnTo>
                <a:lnTo>
                  <a:pt x="846137" y="865267"/>
                </a:lnTo>
                <a:lnTo>
                  <a:pt x="846137" y="771684"/>
                </a:lnTo>
                <a:lnTo>
                  <a:pt x="846137" y="677783"/>
                </a:lnTo>
                <a:lnTo>
                  <a:pt x="927258" y="630991"/>
                </a:lnTo>
                <a:close/>
                <a:moveTo>
                  <a:pt x="669767" y="584200"/>
                </a:moveTo>
                <a:lnTo>
                  <a:pt x="750650" y="630991"/>
                </a:lnTo>
                <a:lnTo>
                  <a:pt x="831850" y="677783"/>
                </a:lnTo>
                <a:lnTo>
                  <a:pt x="831850" y="771684"/>
                </a:lnTo>
                <a:lnTo>
                  <a:pt x="831850" y="865267"/>
                </a:lnTo>
                <a:lnTo>
                  <a:pt x="750650" y="912059"/>
                </a:lnTo>
                <a:lnTo>
                  <a:pt x="669767" y="958850"/>
                </a:lnTo>
                <a:lnTo>
                  <a:pt x="588566" y="912059"/>
                </a:lnTo>
                <a:lnTo>
                  <a:pt x="508000" y="865267"/>
                </a:lnTo>
                <a:lnTo>
                  <a:pt x="508000" y="771684"/>
                </a:lnTo>
                <a:lnTo>
                  <a:pt x="508000" y="677783"/>
                </a:lnTo>
                <a:lnTo>
                  <a:pt x="588566" y="630991"/>
                </a:lnTo>
                <a:close/>
                <a:moveTo>
                  <a:pt x="331946" y="584200"/>
                </a:moveTo>
                <a:lnTo>
                  <a:pt x="412829" y="630991"/>
                </a:lnTo>
                <a:lnTo>
                  <a:pt x="493712" y="677783"/>
                </a:lnTo>
                <a:lnTo>
                  <a:pt x="493712" y="771684"/>
                </a:lnTo>
                <a:lnTo>
                  <a:pt x="493712" y="865267"/>
                </a:lnTo>
                <a:lnTo>
                  <a:pt x="412829" y="912059"/>
                </a:lnTo>
                <a:lnTo>
                  <a:pt x="331946" y="958850"/>
                </a:lnTo>
                <a:lnTo>
                  <a:pt x="250745" y="912059"/>
                </a:lnTo>
                <a:lnTo>
                  <a:pt x="169862" y="865267"/>
                </a:lnTo>
                <a:lnTo>
                  <a:pt x="169862" y="771684"/>
                </a:lnTo>
                <a:lnTo>
                  <a:pt x="169862" y="677783"/>
                </a:lnTo>
                <a:lnTo>
                  <a:pt x="250745" y="630991"/>
                </a:lnTo>
                <a:close/>
                <a:moveTo>
                  <a:pt x="838517" y="292100"/>
                </a:moveTo>
                <a:lnTo>
                  <a:pt x="919004" y="338376"/>
                </a:lnTo>
                <a:lnTo>
                  <a:pt x="1000125" y="385286"/>
                </a:lnTo>
                <a:lnTo>
                  <a:pt x="1000125" y="478790"/>
                </a:lnTo>
                <a:lnTo>
                  <a:pt x="1000125" y="571976"/>
                </a:lnTo>
                <a:lnTo>
                  <a:pt x="919004" y="618570"/>
                </a:lnTo>
                <a:lnTo>
                  <a:pt x="838517" y="665163"/>
                </a:lnTo>
                <a:lnTo>
                  <a:pt x="757396" y="618570"/>
                </a:lnTo>
                <a:lnTo>
                  <a:pt x="676275" y="571976"/>
                </a:lnTo>
                <a:lnTo>
                  <a:pt x="676275" y="478790"/>
                </a:lnTo>
                <a:lnTo>
                  <a:pt x="676275" y="385286"/>
                </a:lnTo>
                <a:lnTo>
                  <a:pt x="757396" y="338376"/>
                </a:lnTo>
                <a:close/>
                <a:moveTo>
                  <a:pt x="499904" y="292100"/>
                </a:moveTo>
                <a:lnTo>
                  <a:pt x="580787" y="338376"/>
                </a:lnTo>
                <a:lnTo>
                  <a:pt x="661987" y="385286"/>
                </a:lnTo>
                <a:lnTo>
                  <a:pt x="661987" y="478790"/>
                </a:lnTo>
                <a:lnTo>
                  <a:pt x="661987" y="571976"/>
                </a:lnTo>
                <a:lnTo>
                  <a:pt x="580787" y="618570"/>
                </a:lnTo>
                <a:lnTo>
                  <a:pt x="499904" y="665163"/>
                </a:lnTo>
                <a:lnTo>
                  <a:pt x="419020" y="618570"/>
                </a:lnTo>
                <a:lnTo>
                  <a:pt x="338137" y="571976"/>
                </a:lnTo>
                <a:lnTo>
                  <a:pt x="338137" y="478790"/>
                </a:lnTo>
                <a:lnTo>
                  <a:pt x="338137" y="385286"/>
                </a:lnTo>
                <a:lnTo>
                  <a:pt x="419020" y="338376"/>
                </a:lnTo>
                <a:close/>
                <a:moveTo>
                  <a:pt x="161767" y="292100"/>
                </a:moveTo>
                <a:lnTo>
                  <a:pt x="242967" y="338376"/>
                </a:lnTo>
                <a:lnTo>
                  <a:pt x="323850" y="385286"/>
                </a:lnTo>
                <a:lnTo>
                  <a:pt x="323850" y="478790"/>
                </a:lnTo>
                <a:lnTo>
                  <a:pt x="323850" y="571976"/>
                </a:lnTo>
                <a:lnTo>
                  <a:pt x="242967" y="618570"/>
                </a:lnTo>
                <a:lnTo>
                  <a:pt x="161767" y="665163"/>
                </a:lnTo>
                <a:lnTo>
                  <a:pt x="80566" y="618570"/>
                </a:lnTo>
                <a:lnTo>
                  <a:pt x="0" y="571976"/>
                </a:lnTo>
                <a:lnTo>
                  <a:pt x="0" y="478790"/>
                </a:lnTo>
                <a:lnTo>
                  <a:pt x="0" y="385286"/>
                </a:lnTo>
                <a:lnTo>
                  <a:pt x="80566" y="338376"/>
                </a:lnTo>
                <a:close/>
                <a:moveTo>
                  <a:pt x="669767" y="0"/>
                </a:moveTo>
                <a:lnTo>
                  <a:pt x="750650" y="46276"/>
                </a:lnTo>
                <a:lnTo>
                  <a:pt x="831850" y="93186"/>
                </a:lnTo>
                <a:lnTo>
                  <a:pt x="831850" y="186690"/>
                </a:lnTo>
                <a:lnTo>
                  <a:pt x="831850" y="279559"/>
                </a:lnTo>
                <a:lnTo>
                  <a:pt x="750650" y="326470"/>
                </a:lnTo>
                <a:lnTo>
                  <a:pt x="669767" y="373063"/>
                </a:lnTo>
                <a:lnTo>
                  <a:pt x="588566" y="326470"/>
                </a:lnTo>
                <a:lnTo>
                  <a:pt x="508000" y="279559"/>
                </a:lnTo>
                <a:lnTo>
                  <a:pt x="508000" y="186690"/>
                </a:lnTo>
                <a:lnTo>
                  <a:pt x="508000" y="93186"/>
                </a:lnTo>
                <a:lnTo>
                  <a:pt x="588566" y="46276"/>
                </a:lnTo>
                <a:close/>
              </a:path>
            </a:pathLst>
          </a:custGeom>
          <a:solidFill>
            <a:srgbClr val="5982DB">
              <a:alpha val="70000"/>
            </a:srgbClr>
          </a:solidFill>
          <a:ln>
            <a:noFill/>
          </a:ln>
          <a:effectLst/>
        </p:spPr>
      </p:pic>
      <p:pic>
        <p:nvPicPr>
          <p:cNvPr id="4" name="Imagen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05642" y="132354"/>
            <a:ext cx="3674056" cy="1524995"/>
          </a:xfrm>
          <a:prstGeom prst="rect">
            <a:avLst/>
          </a:prstGeom>
        </p:spPr>
      </p:pic>
      <p:sp>
        <p:nvSpPr>
          <p:cNvPr id="12" name="TextBox 4"/>
          <p:cNvSpPr txBox="1"/>
          <p:nvPr/>
        </p:nvSpPr>
        <p:spPr>
          <a:xfrm flipH="1">
            <a:off x="5268610" y="1764434"/>
            <a:ext cx="3674056" cy="1692771"/>
          </a:xfrm>
          <a:prstGeom prst="rect">
            <a:avLst/>
          </a:prstGeom>
          <a:noFill/>
        </p:spPr>
        <p:txBody>
          <a:bodyPr wrap="square" rtlCol="0" anchor="ctr">
            <a:spAutoFit/>
          </a:bodyPr>
          <a:lstStyle/>
          <a:p>
            <a:pPr algn="r"/>
            <a:r>
              <a:rPr lang="es-MX" sz="1600" b="1" spc="225" dirty="0">
                <a:solidFill>
                  <a:srgbClr val="21B4D1"/>
                </a:solidFill>
                <a:latin typeface="Arial Black" panose="020B0A04020102020204" pitchFamily="34" charset="0"/>
              </a:rPr>
              <a:t> Efectos del Cambio Climático sobre la salud mental de los trabajadores:</a:t>
            </a:r>
          </a:p>
          <a:p>
            <a:pPr algn="r"/>
            <a:r>
              <a:rPr lang="es-MX" sz="1600" b="1" spc="225" dirty="0">
                <a:solidFill>
                  <a:srgbClr val="21B4D1"/>
                </a:solidFill>
                <a:latin typeface="Arial Black" panose="020B0A04020102020204" pitchFamily="34" charset="0"/>
              </a:rPr>
              <a:t> </a:t>
            </a:r>
            <a:endParaRPr lang="es-MX" sz="1600" b="1" spc="225" dirty="0">
              <a:solidFill>
                <a:srgbClr val="21B4D1"/>
              </a:solidFill>
              <a:latin typeface="Arial Black" panose="020B0A04020102020204" pitchFamily="34" charset="0"/>
              <a:cs typeface="Arial" panose="020B0604020202020204" pitchFamily="34" charset="0"/>
            </a:endParaRPr>
          </a:p>
          <a:p>
            <a:pPr algn="r"/>
            <a:r>
              <a:rPr lang="es-MX" sz="1200" b="1" spc="225" dirty="0">
                <a:latin typeface="Arial" panose="020B0604020202020204" pitchFamily="34" charset="0"/>
                <a:cs typeface="Arial" panose="020B0604020202020204" pitchFamily="34" charset="0"/>
              </a:rPr>
              <a:t>Desafíos emergentes para la Seguridad y Salud en el Trabajo</a:t>
            </a:r>
            <a:endParaRPr lang="es-ES" sz="2400" b="1" spc="225" dirty="0">
              <a:latin typeface="Arial" panose="020B0604020202020204" pitchFamily="34" charset="0"/>
              <a:cs typeface="Arial" panose="020B0604020202020204" pitchFamily="34" charset="0"/>
            </a:endParaRPr>
          </a:p>
        </p:txBody>
      </p:sp>
      <p:sp>
        <p:nvSpPr>
          <p:cNvPr id="22" name="6 Rectángulo"/>
          <p:cNvSpPr/>
          <p:nvPr/>
        </p:nvSpPr>
        <p:spPr>
          <a:xfrm>
            <a:off x="5934208" y="3953175"/>
            <a:ext cx="3023153" cy="732958"/>
          </a:xfrm>
          <a:prstGeom prst="rect">
            <a:avLst/>
          </a:prstGeom>
        </p:spPr>
        <p:txBody>
          <a:bodyPr wrap="square">
            <a:spAutoFit/>
          </a:bodyPr>
          <a:lstStyle/>
          <a:p>
            <a:pPr algn="r"/>
            <a:r>
              <a:rPr lang="es-ES" sz="1013" i="1" dirty="0">
                <a:solidFill>
                  <a:srgbClr val="3CC5E0"/>
                </a:solidFill>
                <a:latin typeface="Arial Narrow" panose="020B0606020202030204" pitchFamily="34" charset="0"/>
              </a:rPr>
              <a:t>Erik Fabian Rico Castillo</a:t>
            </a:r>
            <a:endParaRPr lang="es-ES" sz="1013" i="1" dirty="0">
              <a:solidFill>
                <a:srgbClr val="0769B1"/>
              </a:solidFill>
              <a:latin typeface="Arial Narrow" panose="020B0606020202030204" pitchFamily="34" charset="0"/>
            </a:endParaRPr>
          </a:p>
          <a:p>
            <a:pPr algn="r"/>
            <a:r>
              <a:rPr lang="es-ES" sz="1050" i="1" dirty="0">
                <a:solidFill>
                  <a:schemeClr val="tx1">
                    <a:lumMod val="65000"/>
                    <a:lumOff val="35000"/>
                  </a:schemeClr>
                </a:solidFill>
                <a:latin typeface="Arial Narrow" panose="020B0606020202030204" pitchFamily="34" charset="0"/>
              </a:rPr>
              <a:t>Director Centro de Pensamiento Talento Humano y Organizaciones Saludables del Politécnico Grancolombiano </a:t>
            </a:r>
          </a:p>
        </p:txBody>
      </p:sp>
      <p:sp>
        <p:nvSpPr>
          <p:cNvPr id="45" name="Полилиния 46"/>
          <p:cNvSpPr/>
          <p:nvPr/>
        </p:nvSpPr>
        <p:spPr>
          <a:xfrm>
            <a:off x="568226" y="434005"/>
            <a:ext cx="1285273" cy="1480585"/>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Полилиния 51"/>
          <p:cNvSpPr/>
          <p:nvPr/>
        </p:nvSpPr>
        <p:spPr>
          <a:xfrm>
            <a:off x="3653457" y="1187757"/>
            <a:ext cx="726683" cy="83711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2745"/>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Полилиния 52"/>
          <p:cNvSpPr/>
          <p:nvPr/>
        </p:nvSpPr>
        <p:spPr>
          <a:xfrm>
            <a:off x="4133540" y="2984064"/>
            <a:ext cx="579544" cy="667613"/>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Полилиния 54"/>
          <p:cNvSpPr/>
          <p:nvPr/>
        </p:nvSpPr>
        <p:spPr>
          <a:xfrm>
            <a:off x="201334" y="2956584"/>
            <a:ext cx="865125" cy="996591"/>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Полилиния 55"/>
          <p:cNvSpPr/>
          <p:nvPr/>
        </p:nvSpPr>
        <p:spPr>
          <a:xfrm>
            <a:off x="2578415" y="3739984"/>
            <a:ext cx="963091" cy="110944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Полилиния 56"/>
          <p:cNvSpPr/>
          <p:nvPr/>
        </p:nvSpPr>
        <p:spPr>
          <a:xfrm>
            <a:off x="3180168" y="546770"/>
            <a:ext cx="408020" cy="470024"/>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45A5ED">
              <a:alpha val="83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Полилиния 57"/>
          <p:cNvSpPr/>
          <p:nvPr/>
        </p:nvSpPr>
        <p:spPr>
          <a:xfrm>
            <a:off x="2094529" y="267882"/>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B0191B"/>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Полилиния 58"/>
          <p:cNvSpPr/>
          <p:nvPr/>
        </p:nvSpPr>
        <p:spPr>
          <a:xfrm>
            <a:off x="1636100" y="4480378"/>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297ABD"/>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Полилиния 59"/>
          <p:cNvSpPr/>
          <p:nvPr/>
        </p:nvSpPr>
        <p:spPr>
          <a:xfrm>
            <a:off x="3722817" y="352898"/>
            <a:ext cx="526483" cy="606488"/>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4" name="Полилиния 60"/>
          <p:cNvSpPr/>
          <p:nvPr/>
        </p:nvSpPr>
        <p:spPr>
          <a:xfrm>
            <a:off x="3619067" y="3714908"/>
            <a:ext cx="337042" cy="38826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Полилиния 61"/>
          <p:cNvSpPr/>
          <p:nvPr/>
        </p:nvSpPr>
        <p:spPr>
          <a:xfrm>
            <a:off x="475604" y="2540632"/>
            <a:ext cx="284973" cy="328280"/>
          </a:xfrm>
          <a:custGeom>
            <a:avLst/>
            <a:gdLst>
              <a:gd name="connsiteX0" fmla="*/ 1057660 w 2111188"/>
              <a:gd name="connsiteY0" fmla="*/ 0 h 2432009"/>
              <a:gd name="connsiteX1" fmla="*/ 1582358 w 2111188"/>
              <a:gd name="connsiteY1" fmla="*/ 301675 h 2432009"/>
              <a:gd name="connsiteX2" fmla="*/ 2111188 w 2111188"/>
              <a:gd name="connsiteY2" fmla="*/ 607482 h 2432009"/>
              <a:gd name="connsiteX3" fmla="*/ 2111188 w 2111188"/>
              <a:gd name="connsiteY3" fmla="*/ 1217038 h 2432009"/>
              <a:gd name="connsiteX4" fmla="*/ 2111188 w 2111188"/>
              <a:gd name="connsiteY4" fmla="*/ 1824520 h 2432009"/>
              <a:gd name="connsiteX5" fmla="*/ 1582358 w 2111188"/>
              <a:gd name="connsiteY5" fmla="*/ 2128268 h 2432009"/>
              <a:gd name="connsiteX6" fmla="*/ 1057660 w 2111188"/>
              <a:gd name="connsiteY6" fmla="*/ 2432009 h 2432009"/>
              <a:gd name="connsiteX7" fmla="*/ 528830 w 2111188"/>
              <a:gd name="connsiteY7" fmla="*/ 2128268 h 2432009"/>
              <a:gd name="connsiteX8" fmla="*/ 0 w 2111188"/>
              <a:gd name="connsiteY8" fmla="*/ 1824520 h 2432009"/>
              <a:gd name="connsiteX9" fmla="*/ 0 w 2111188"/>
              <a:gd name="connsiteY9" fmla="*/ 1217038 h 2432009"/>
              <a:gd name="connsiteX10" fmla="*/ 0 w 2111188"/>
              <a:gd name="connsiteY10" fmla="*/ 607482 h 2432009"/>
              <a:gd name="connsiteX11" fmla="*/ 528830 w 2111188"/>
              <a:gd name="connsiteY11" fmla="*/ 301675 h 2432009"/>
              <a:gd name="connsiteX12" fmla="*/ 1057660 w 2111188"/>
              <a:gd name="connsiteY12" fmla="*/ 0 h 243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11188" h="2432009">
                <a:moveTo>
                  <a:pt x="1057660" y="0"/>
                </a:moveTo>
                <a:lnTo>
                  <a:pt x="1582358" y="301675"/>
                </a:lnTo>
                <a:lnTo>
                  <a:pt x="2111188" y="607482"/>
                </a:lnTo>
                <a:lnTo>
                  <a:pt x="2111188" y="1217038"/>
                </a:lnTo>
                <a:lnTo>
                  <a:pt x="2111188" y="1824520"/>
                </a:lnTo>
                <a:lnTo>
                  <a:pt x="1582358" y="2128268"/>
                </a:lnTo>
                <a:lnTo>
                  <a:pt x="1057660" y="2432009"/>
                </a:lnTo>
                <a:lnTo>
                  <a:pt x="528830" y="2128268"/>
                </a:lnTo>
                <a:lnTo>
                  <a:pt x="0" y="1824520"/>
                </a:lnTo>
                <a:lnTo>
                  <a:pt x="0" y="1217038"/>
                </a:lnTo>
                <a:lnTo>
                  <a:pt x="0" y="607482"/>
                </a:lnTo>
                <a:lnTo>
                  <a:pt x="528830" y="301675"/>
                </a:lnTo>
                <a:lnTo>
                  <a:pt x="1057660" y="0"/>
                </a:lnTo>
                <a:close/>
              </a:path>
            </a:pathLst>
          </a:custGeom>
          <a:solidFill>
            <a:srgbClr val="00B0F0">
              <a:alpha val="18000"/>
            </a:srgbClr>
          </a:solidFill>
          <a:ln w="12700" cap="flat" cmpd="sng" algn="ctr">
            <a:noFill/>
            <a:prstDash val="solid"/>
            <a:miter lim="800000"/>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6" name="Imagen 5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83143" y="4626946"/>
            <a:ext cx="3295589" cy="406080"/>
          </a:xfrm>
          <a:prstGeom prst="rect">
            <a:avLst/>
          </a:prstGeom>
        </p:spPr>
      </p:pic>
      <p:pic>
        <p:nvPicPr>
          <p:cNvPr id="59" name="Imagen 5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52645" y="4382298"/>
            <a:ext cx="1398897" cy="635132"/>
          </a:xfrm>
          <a:prstGeom prst="rect">
            <a:avLst/>
          </a:prstGeom>
        </p:spPr>
      </p:pic>
      <p:cxnSp>
        <p:nvCxnSpPr>
          <p:cNvPr id="62" name="Conector recto 61"/>
          <p:cNvCxnSpPr/>
          <p:nvPr/>
        </p:nvCxnSpPr>
        <p:spPr>
          <a:xfrm>
            <a:off x="5810250" y="2907012"/>
            <a:ext cx="3068482" cy="0"/>
          </a:xfrm>
          <a:prstGeom prst="line">
            <a:avLst/>
          </a:prstGeom>
          <a:ln>
            <a:solidFill>
              <a:srgbClr val="B0191B"/>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77938030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40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900" fill="hold"/>
                                        <p:tgtEl>
                                          <p:spTgt spid="46"/>
                                        </p:tgtEl>
                                        <p:attrNameLst>
                                          <p:attrName>ppt_x</p:attrName>
                                        </p:attrNameLst>
                                      </p:cBhvr>
                                      <p:tavLst>
                                        <p:tav tm="0">
                                          <p:val>
                                            <p:strVal val="#ppt_x"/>
                                          </p:val>
                                        </p:tav>
                                        <p:tav tm="100000">
                                          <p:val>
                                            <p:strVal val="#ppt_x"/>
                                          </p:val>
                                        </p:tav>
                                      </p:tavLst>
                                    </p:anim>
                                    <p:anim calcmode="lin" valueType="num">
                                      <p:cBhvr additive="base">
                                        <p:cTn id="8" dur="900" fill="hold"/>
                                        <p:tgtEl>
                                          <p:spTgt spid="46"/>
                                        </p:tgtEl>
                                        <p:attrNameLst>
                                          <p:attrName>ppt_y</p:attrName>
                                        </p:attrNameLst>
                                      </p:cBhvr>
                                      <p:tavLst>
                                        <p:tav tm="0">
                                          <p:val>
                                            <p:strVal val="0-#ppt_h/2"/>
                                          </p:val>
                                        </p:tav>
                                        <p:tav tm="100000">
                                          <p:val>
                                            <p:strVal val="#ppt_y"/>
                                          </p:val>
                                        </p:tav>
                                      </p:tavLst>
                                    </p:anim>
                                  </p:childTnLst>
                                </p:cTn>
                              </p:par>
                              <p:par>
                                <p:cTn id="9" presetID="6" presetClass="emph" presetSubtype="0" repeatCount="indefinite" autoRev="1" fill="hold" nodeType="withEffect">
                                  <p:stCondLst>
                                    <p:cond delay="1000"/>
                                  </p:stCondLst>
                                  <p:childTnLst>
                                    <p:animScale>
                                      <p:cBhvr>
                                        <p:cTn id="10" dur="3000" fill="hold"/>
                                        <p:tgtEl>
                                          <p:spTgt spid="44"/>
                                        </p:tgtEl>
                                      </p:cBhvr>
                                      <p:by x="105000" y="105000"/>
                                    </p:animScale>
                                  </p:childTnLst>
                                </p:cTn>
                              </p:par>
                              <p:par>
                                <p:cTn id="11" presetID="6" presetClass="emph" presetSubtype="0" repeatCount="indefinite" autoRev="1" fill="hold" grpId="1" nodeType="withEffect">
                                  <p:stCondLst>
                                    <p:cond delay="500"/>
                                  </p:stCondLst>
                                  <p:childTnLst>
                                    <p:animScale>
                                      <p:cBhvr>
                                        <p:cTn id="12" dur="3000" fill="hold"/>
                                        <p:tgtEl>
                                          <p:spTgt spid="46"/>
                                        </p:tgtEl>
                                      </p:cBhvr>
                                      <p:by x="130000" y="130000"/>
                                    </p:animScale>
                                  </p:childTnLst>
                                </p:cTn>
                              </p:par>
                              <p:par>
                                <p:cTn id="13" presetID="2" presetClass="entr" presetSubtype="8" decel="100000" fill="hold" grpId="0" nodeType="withEffect">
                                  <p:stCondLst>
                                    <p:cond delay="75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900" fill="hold"/>
                                        <p:tgtEl>
                                          <p:spTgt spid="45"/>
                                        </p:tgtEl>
                                        <p:attrNameLst>
                                          <p:attrName>ppt_x</p:attrName>
                                        </p:attrNameLst>
                                      </p:cBhvr>
                                      <p:tavLst>
                                        <p:tav tm="0">
                                          <p:val>
                                            <p:strVal val="0-#ppt_w/2"/>
                                          </p:val>
                                        </p:tav>
                                        <p:tav tm="100000">
                                          <p:val>
                                            <p:strVal val="#ppt_x"/>
                                          </p:val>
                                        </p:tav>
                                      </p:tavLst>
                                    </p:anim>
                                    <p:anim calcmode="lin" valueType="num">
                                      <p:cBhvr additive="base">
                                        <p:cTn id="16" dur="900" fill="hold"/>
                                        <p:tgtEl>
                                          <p:spTgt spid="45"/>
                                        </p:tgtEl>
                                        <p:attrNameLst>
                                          <p:attrName>ppt_y</p:attrName>
                                        </p:attrNameLst>
                                      </p:cBhvr>
                                      <p:tavLst>
                                        <p:tav tm="0">
                                          <p:val>
                                            <p:strVal val="#ppt_y"/>
                                          </p:val>
                                        </p:tav>
                                        <p:tav tm="100000">
                                          <p:val>
                                            <p:strVal val="#ppt_y"/>
                                          </p:val>
                                        </p:tav>
                                      </p:tavLst>
                                    </p:anim>
                                  </p:childTnLst>
                                </p:cTn>
                              </p:par>
                              <p:par>
                                <p:cTn id="17" presetID="6" presetClass="emph" presetSubtype="0" repeatCount="indefinite" autoRev="1" fill="hold" grpId="1" nodeType="withEffect">
                                  <p:stCondLst>
                                    <p:cond delay="800"/>
                                  </p:stCondLst>
                                  <p:childTnLst>
                                    <p:animScale>
                                      <p:cBhvr>
                                        <p:cTn id="18" dur="3000" fill="hold"/>
                                        <p:tgtEl>
                                          <p:spTgt spid="45"/>
                                        </p:tgtEl>
                                      </p:cBhvr>
                                      <p:by x="130000" y="130000"/>
                                    </p:animScale>
                                  </p:childTnLst>
                                </p:cTn>
                              </p:par>
                              <p:par>
                                <p:cTn id="19" presetID="2" presetClass="entr" presetSubtype="4" decel="100000" fill="hold" grpId="0" nodeType="withEffect">
                                  <p:stCondLst>
                                    <p:cond delay="10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900" fill="hold"/>
                                        <p:tgtEl>
                                          <p:spTgt spid="47"/>
                                        </p:tgtEl>
                                        <p:attrNameLst>
                                          <p:attrName>ppt_x</p:attrName>
                                        </p:attrNameLst>
                                      </p:cBhvr>
                                      <p:tavLst>
                                        <p:tav tm="0">
                                          <p:val>
                                            <p:strVal val="#ppt_x"/>
                                          </p:val>
                                        </p:tav>
                                        <p:tav tm="100000">
                                          <p:val>
                                            <p:strVal val="#ppt_x"/>
                                          </p:val>
                                        </p:tav>
                                      </p:tavLst>
                                    </p:anim>
                                    <p:anim calcmode="lin" valueType="num">
                                      <p:cBhvr additive="base">
                                        <p:cTn id="22" dur="900" fill="hold"/>
                                        <p:tgtEl>
                                          <p:spTgt spid="47"/>
                                        </p:tgtEl>
                                        <p:attrNameLst>
                                          <p:attrName>ppt_y</p:attrName>
                                        </p:attrNameLst>
                                      </p:cBhvr>
                                      <p:tavLst>
                                        <p:tav tm="0">
                                          <p:val>
                                            <p:strVal val="1+#ppt_h/2"/>
                                          </p:val>
                                        </p:tav>
                                        <p:tav tm="100000">
                                          <p:val>
                                            <p:strVal val="#ppt_y"/>
                                          </p:val>
                                        </p:tav>
                                      </p:tavLst>
                                    </p:anim>
                                  </p:childTnLst>
                                </p:cTn>
                              </p:par>
                              <p:par>
                                <p:cTn id="23" presetID="6" presetClass="emph" presetSubtype="0" repeatCount="indefinite" autoRev="1" fill="hold" grpId="1" nodeType="withEffect">
                                  <p:stCondLst>
                                    <p:cond delay="1000"/>
                                  </p:stCondLst>
                                  <p:childTnLst>
                                    <p:animScale>
                                      <p:cBhvr>
                                        <p:cTn id="24" dur="3000" fill="hold"/>
                                        <p:tgtEl>
                                          <p:spTgt spid="47"/>
                                        </p:tgtEl>
                                      </p:cBhvr>
                                      <p:by x="130000" y="130000"/>
                                    </p:animScale>
                                  </p:childTnLst>
                                </p:cTn>
                              </p:par>
                              <p:par>
                                <p:cTn id="25" presetID="2" presetClass="entr" presetSubtype="4" decel="100000" fill="hold" grpId="0" nodeType="withEffect">
                                  <p:stCondLst>
                                    <p:cond delay="125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900" fill="hold"/>
                                        <p:tgtEl>
                                          <p:spTgt spid="49"/>
                                        </p:tgtEl>
                                        <p:attrNameLst>
                                          <p:attrName>ppt_x</p:attrName>
                                        </p:attrNameLst>
                                      </p:cBhvr>
                                      <p:tavLst>
                                        <p:tav tm="0">
                                          <p:val>
                                            <p:strVal val="#ppt_x"/>
                                          </p:val>
                                        </p:tav>
                                        <p:tav tm="100000">
                                          <p:val>
                                            <p:strVal val="#ppt_x"/>
                                          </p:val>
                                        </p:tav>
                                      </p:tavLst>
                                    </p:anim>
                                    <p:anim calcmode="lin" valueType="num">
                                      <p:cBhvr additive="base">
                                        <p:cTn id="28" dur="900" fill="hold"/>
                                        <p:tgtEl>
                                          <p:spTgt spid="49"/>
                                        </p:tgtEl>
                                        <p:attrNameLst>
                                          <p:attrName>ppt_y</p:attrName>
                                        </p:attrNameLst>
                                      </p:cBhvr>
                                      <p:tavLst>
                                        <p:tav tm="0">
                                          <p:val>
                                            <p:strVal val="1+#ppt_h/2"/>
                                          </p:val>
                                        </p:tav>
                                        <p:tav tm="100000">
                                          <p:val>
                                            <p:strVal val="#ppt_y"/>
                                          </p:val>
                                        </p:tav>
                                      </p:tavLst>
                                    </p:anim>
                                  </p:childTnLst>
                                </p:cTn>
                              </p:par>
                              <p:par>
                                <p:cTn id="29" presetID="6" presetClass="emph" presetSubtype="0" repeatCount="indefinite" autoRev="1" fill="hold" grpId="1" nodeType="withEffect">
                                  <p:stCondLst>
                                    <p:cond delay="1250"/>
                                  </p:stCondLst>
                                  <p:childTnLst>
                                    <p:animScale>
                                      <p:cBhvr>
                                        <p:cTn id="30" dur="3000" fill="hold"/>
                                        <p:tgtEl>
                                          <p:spTgt spid="49"/>
                                        </p:tgtEl>
                                      </p:cBhvr>
                                      <p:by x="130000" y="130000"/>
                                    </p:animScale>
                                  </p:childTnLst>
                                </p:cTn>
                              </p:par>
                              <p:par>
                                <p:cTn id="31" presetID="2" presetClass="entr" presetSubtype="8" decel="100000" fill="hold" grpId="0" nodeType="withEffect">
                                  <p:stCondLst>
                                    <p:cond delay="150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900" fill="hold"/>
                                        <p:tgtEl>
                                          <p:spTgt spid="48"/>
                                        </p:tgtEl>
                                        <p:attrNameLst>
                                          <p:attrName>ppt_x</p:attrName>
                                        </p:attrNameLst>
                                      </p:cBhvr>
                                      <p:tavLst>
                                        <p:tav tm="0">
                                          <p:val>
                                            <p:strVal val="0-#ppt_w/2"/>
                                          </p:val>
                                        </p:tav>
                                        <p:tav tm="100000">
                                          <p:val>
                                            <p:strVal val="#ppt_x"/>
                                          </p:val>
                                        </p:tav>
                                      </p:tavLst>
                                    </p:anim>
                                    <p:anim calcmode="lin" valueType="num">
                                      <p:cBhvr additive="base">
                                        <p:cTn id="34" dur="900" fill="hold"/>
                                        <p:tgtEl>
                                          <p:spTgt spid="48"/>
                                        </p:tgtEl>
                                        <p:attrNameLst>
                                          <p:attrName>ppt_y</p:attrName>
                                        </p:attrNameLst>
                                      </p:cBhvr>
                                      <p:tavLst>
                                        <p:tav tm="0">
                                          <p:val>
                                            <p:strVal val="#ppt_y"/>
                                          </p:val>
                                        </p:tav>
                                        <p:tav tm="100000">
                                          <p:val>
                                            <p:strVal val="#ppt_y"/>
                                          </p:val>
                                        </p:tav>
                                      </p:tavLst>
                                    </p:anim>
                                  </p:childTnLst>
                                </p:cTn>
                              </p:par>
                              <p:par>
                                <p:cTn id="35" presetID="6" presetClass="emph" presetSubtype="0" repeatCount="indefinite" autoRev="1" fill="hold" grpId="1" nodeType="withEffect">
                                  <p:stCondLst>
                                    <p:cond delay="1500"/>
                                  </p:stCondLst>
                                  <p:childTnLst>
                                    <p:animScale>
                                      <p:cBhvr>
                                        <p:cTn id="36" dur="3000" fill="hold"/>
                                        <p:tgtEl>
                                          <p:spTgt spid="48"/>
                                        </p:tgtEl>
                                      </p:cBhvr>
                                      <p:by x="130000" y="130000"/>
                                    </p:animScale>
                                  </p:childTnLst>
                                </p:cTn>
                              </p:par>
                              <p:par>
                                <p:cTn id="37" presetID="49" presetClass="entr" presetSubtype="0" decel="100000" fill="hold" grpId="0" nodeType="withEffect">
                                  <p:stCondLst>
                                    <p:cond delay="1750"/>
                                  </p:stCondLst>
                                  <p:childTnLst>
                                    <p:set>
                                      <p:cBhvr>
                                        <p:cTn id="38" dur="1" fill="hold">
                                          <p:stCondLst>
                                            <p:cond delay="0"/>
                                          </p:stCondLst>
                                        </p:cTn>
                                        <p:tgtEl>
                                          <p:spTgt spid="51"/>
                                        </p:tgtEl>
                                        <p:attrNameLst>
                                          <p:attrName>style.visibility</p:attrName>
                                        </p:attrNameLst>
                                      </p:cBhvr>
                                      <p:to>
                                        <p:strVal val="visible"/>
                                      </p:to>
                                    </p:set>
                                    <p:anim calcmode="lin" valueType="num">
                                      <p:cBhvr>
                                        <p:cTn id="39" dur="900" fill="hold"/>
                                        <p:tgtEl>
                                          <p:spTgt spid="51"/>
                                        </p:tgtEl>
                                        <p:attrNameLst>
                                          <p:attrName>ppt_w</p:attrName>
                                        </p:attrNameLst>
                                      </p:cBhvr>
                                      <p:tavLst>
                                        <p:tav tm="0">
                                          <p:val>
                                            <p:fltVal val="0"/>
                                          </p:val>
                                        </p:tav>
                                        <p:tav tm="100000">
                                          <p:val>
                                            <p:strVal val="#ppt_w"/>
                                          </p:val>
                                        </p:tav>
                                      </p:tavLst>
                                    </p:anim>
                                    <p:anim calcmode="lin" valueType="num">
                                      <p:cBhvr>
                                        <p:cTn id="40" dur="900" fill="hold"/>
                                        <p:tgtEl>
                                          <p:spTgt spid="51"/>
                                        </p:tgtEl>
                                        <p:attrNameLst>
                                          <p:attrName>ppt_h</p:attrName>
                                        </p:attrNameLst>
                                      </p:cBhvr>
                                      <p:tavLst>
                                        <p:tav tm="0">
                                          <p:val>
                                            <p:fltVal val="0"/>
                                          </p:val>
                                        </p:tav>
                                        <p:tav tm="100000">
                                          <p:val>
                                            <p:strVal val="#ppt_h"/>
                                          </p:val>
                                        </p:tav>
                                      </p:tavLst>
                                    </p:anim>
                                    <p:anim calcmode="lin" valueType="num">
                                      <p:cBhvr>
                                        <p:cTn id="41" dur="900" fill="hold"/>
                                        <p:tgtEl>
                                          <p:spTgt spid="51"/>
                                        </p:tgtEl>
                                        <p:attrNameLst>
                                          <p:attrName>style.rotation</p:attrName>
                                        </p:attrNameLst>
                                      </p:cBhvr>
                                      <p:tavLst>
                                        <p:tav tm="0">
                                          <p:val>
                                            <p:fltVal val="360"/>
                                          </p:val>
                                        </p:tav>
                                        <p:tav tm="100000">
                                          <p:val>
                                            <p:fltVal val="0"/>
                                          </p:val>
                                        </p:tav>
                                      </p:tavLst>
                                    </p:anim>
                                    <p:animEffect transition="in" filter="fade">
                                      <p:cBhvr>
                                        <p:cTn id="42" dur="900"/>
                                        <p:tgtEl>
                                          <p:spTgt spid="51"/>
                                        </p:tgtEl>
                                      </p:cBhvr>
                                    </p:animEffect>
                                  </p:childTnLst>
                                </p:cTn>
                              </p:par>
                              <p:par>
                                <p:cTn id="43" presetID="49" presetClass="entr" presetSubtype="0" decel="100000" fill="hold" grpId="0" nodeType="withEffect">
                                  <p:stCondLst>
                                    <p:cond delay="2000"/>
                                  </p:stCondLst>
                                  <p:childTnLst>
                                    <p:set>
                                      <p:cBhvr>
                                        <p:cTn id="44" dur="1" fill="hold">
                                          <p:stCondLst>
                                            <p:cond delay="0"/>
                                          </p:stCondLst>
                                        </p:cTn>
                                        <p:tgtEl>
                                          <p:spTgt spid="52"/>
                                        </p:tgtEl>
                                        <p:attrNameLst>
                                          <p:attrName>style.visibility</p:attrName>
                                        </p:attrNameLst>
                                      </p:cBhvr>
                                      <p:to>
                                        <p:strVal val="visible"/>
                                      </p:to>
                                    </p:set>
                                    <p:anim calcmode="lin" valueType="num">
                                      <p:cBhvr>
                                        <p:cTn id="45" dur="900" fill="hold"/>
                                        <p:tgtEl>
                                          <p:spTgt spid="52"/>
                                        </p:tgtEl>
                                        <p:attrNameLst>
                                          <p:attrName>ppt_w</p:attrName>
                                        </p:attrNameLst>
                                      </p:cBhvr>
                                      <p:tavLst>
                                        <p:tav tm="0">
                                          <p:val>
                                            <p:fltVal val="0"/>
                                          </p:val>
                                        </p:tav>
                                        <p:tav tm="100000">
                                          <p:val>
                                            <p:strVal val="#ppt_w"/>
                                          </p:val>
                                        </p:tav>
                                      </p:tavLst>
                                    </p:anim>
                                    <p:anim calcmode="lin" valueType="num">
                                      <p:cBhvr>
                                        <p:cTn id="46" dur="900" fill="hold"/>
                                        <p:tgtEl>
                                          <p:spTgt spid="52"/>
                                        </p:tgtEl>
                                        <p:attrNameLst>
                                          <p:attrName>ppt_h</p:attrName>
                                        </p:attrNameLst>
                                      </p:cBhvr>
                                      <p:tavLst>
                                        <p:tav tm="0">
                                          <p:val>
                                            <p:fltVal val="0"/>
                                          </p:val>
                                        </p:tav>
                                        <p:tav tm="100000">
                                          <p:val>
                                            <p:strVal val="#ppt_h"/>
                                          </p:val>
                                        </p:tav>
                                      </p:tavLst>
                                    </p:anim>
                                    <p:anim calcmode="lin" valueType="num">
                                      <p:cBhvr>
                                        <p:cTn id="47" dur="900" fill="hold"/>
                                        <p:tgtEl>
                                          <p:spTgt spid="52"/>
                                        </p:tgtEl>
                                        <p:attrNameLst>
                                          <p:attrName>style.rotation</p:attrName>
                                        </p:attrNameLst>
                                      </p:cBhvr>
                                      <p:tavLst>
                                        <p:tav tm="0">
                                          <p:val>
                                            <p:fltVal val="360"/>
                                          </p:val>
                                        </p:tav>
                                        <p:tav tm="100000">
                                          <p:val>
                                            <p:fltVal val="0"/>
                                          </p:val>
                                        </p:tav>
                                      </p:tavLst>
                                    </p:anim>
                                    <p:animEffect transition="in" filter="fade">
                                      <p:cBhvr>
                                        <p:cTn id="48" dur="900"/>
                                        <p:tgtEl>
                                          <p:spTgt spid="52"/>
                                        </p:tgtEl>
                                      </p:cBhvr>
                                    </p:animEffect>
                                  </p:childTnLst>
                                </p:cTn>
                              </p:par>
                              <p:par>
                                <p:cTn id="49" presetID="49" presetClass="entr" presetSubtype="0" decel="100000" fill="hold" grpId="0" nodeType="withEffect">
                                  <p:stCondLst>
                                    <p:cond delay="2250"/>
                                  </p:stCondLst>
                                  <p:childTnLst>
                                    <p:set>
                                      <p:cBhvr>
                                        <p:cTn id="50" dur="1" fill="hold">
                                          <p:stCondLst>
                                            <p:cond delay="0"/>
                                          </p:stCondLst>
                                        </p:cTn>
                                        <p:tgtEl>
                                          <p:spTgt spid="50"/>
                                        </p:tgtEl>
                                        <p:attrNameLst>
                                          <p:attrName>style.visibility</p:attrName>
                                        </p:attrNameLst>
                                      </p:cBhvr>
                                      <p:to>
                                        <p:strVal val="visible"/>
                                      </p:to>
                                    </p:set>
                                    <p:anim calcmode="lin" valueType="num">
                                      <p:cBhvr>
                                        <p:cTn id="51" dur="900" fill="hold"/>
                                        <p:tgtEl>
                                          <p:spTgt spid="50"/>
                                        </p:tgtEl>
                                        <p:attrNameLst>
                                          <p:attrName>ppt_w</p:attrName>
                                        </p:attrNameLst>
                                      </p:cBhvr>
                                      <p:tavLst>
                                        <p:tav tm="0">
                                          <p:val>
                                            <p:fltVal val="0"/>
                                          </p:val>
                                        </p:tav>
                                        <p:tav tm="100000">
                                          <p:val>
                                            <p:strVal val="#ppt_w"/>
                                          </p:val>
                                        </p:tav>
                                      </p:tavLst>
                                    </p:anim>
                                    <p:anim calcmode="lin" valueType="num">
                                      <p:cBhvr>
                                        <p:cTn id="52" dur="900" fill="hold"/>
                                        <p:tgtEl>
                                          <p:spTgt spid="50"/>
                                        </p:tgtEl>
                                        <p:attrNameLst>
                                          <p:attrName>ppt_h</p:attrName>
                                        </p:attrNameLst>
                                      </p:cBhvr>
                                      <p:tavLst>
                                        <p:tav tm="0">
                                          <p:val>
                                            <p:fltVal val="0"/>
                                          </p:val>
                                        </p:tav>
                                        <p:tav tm="100000">
                                          <p:val>
                                            <p:strVal val="#ppt_h"/>
                                          </p:val>
                                        </p:tav>
                                      </p:tavLst>
                                    </p:anim>
                                    <p:anim calcmode="lin" valueType="num">
                                      <p:cBhvr>
                                        <p:cTn id="53" dur="900" fill="hold"/>
                                        <p:tgtEl>
                                          <p:spTgt spid="50"/>
                                        </p:tgtEl>
                                        <p:attrNameLst>
                                          <p:attrName>style.rotation</p:attrName>
                                        </p:attrNameLst>
                                      </p:cBhvr>
                                      <p:tavLst>
                                        <p:tav tm="0">
                                          <p:val>
                                            <p:fltVal val="360"/>
                                          </p:val>
                                        </p:tav>
                                        <p:tav tm="100000">
                                          <p:val>
                                            <p:fltVal val="0"/>
                                          </p:val>
                                        </p:tav>
                                      </p:tavLst>
                                    </p:anim>
                                    <p:animEffect transition="in" filter="fade">
                                      <p:cBhvr>
                                        <p:cTn id="54" dur="900"/>
                                        <p:tgtEl>
                                          <p:spTgt spid="50"/>
                                        </p:tgtEl>
                                      </p:cBhvr>
                                    </p:animEffect>
                                  </p:childTnLst>
                                </p:cTn>
                              </p:par>
                              <p:par>
                                <p:cTn id="55" presetID="49" presetClass="entr" presetSubtype="0" decel="100000" fill="hold" grpId="0" nodeType="withEffect">
                                  <p:stCondLst>
                                    <p:cond delay="2500"/>
                                  </p:stCondLst>
                                  <p:childTnLst>
                                    <p:set>
                                      <p:cBhvr>
                                        <p:cTn id="56" dur="1" fill="hold">
                                          <p:stCondLst>
                                            <p:cond delay="0"/>
                                          </p:stCondLst>
                                        </p:cTn>
                                        <p:tgtEl>
                                          <p:spTgt spid="54"/>
                                        </p:tgtEl>
                                        <p:attrNameLst>
                                          <p:attrName>style.visibility</p:attrName>
                                        </p:attrNameLst>
                                      </p:cBhvr>
                                      <p:to>
                                        <p:strVal val="visible"/>
                                      </p:to>
                                    </p:set>
                                    <p:anim calcmode="lin" valueType="num">
                                      <p:cBhvr>
                                        <p:cTn id="57" dur="900" fill="hold"/>
                                        <p:tgtEl>
                                          <p:spTgt spid="54"/>
                                        </p:tgtEl>
                                        <p:attrNameLst>
                                          <p:attrName>ppt_w</p:attrName>
                                        </p:attrNameLst>
                                      </p:cBhvr>
                                      <p:tavLst>
                                        <p:tav tm="0">
                                          <p:val>
                                            <p:fltVal val="0"/>
                                          </p:val>
                                        </p:tav>
                                        <p:tav tm="100000">
                                          <p:val>
                                            <p:strVal val="#ppt_w"/>
                                          </p:val>
                                        </p:tav>
                                      </p:tavLst>
                                    </p:anim>
                                    <p:anim calcmode="lin" valueType="num">
                                      <p:cBhvr>
                                        <p:cTn id="58" dur="900" fill="hold"/>
                                        <p:tgtEl>
                                          <p:spTgt spid="54"/>
                                        </p:tgtEl>
                                        <p:attrNameLst>
                                          <p:attrName>ppt_h</p:attrName>
                                        </p:attrNameLst>
                                      </p:cBhvr>
                                      <p:tavLst>
                                        <p:tav tm="0">
                                          <p:val>
                                            <p:fltVal val="0"/>
                                          </p:val>
                                        </p:tav>
                                        <p:tav tm="100000">
                                          <p:val>
                                            <p:strVal val="#ppt_h"/>
                                          </p:val>
                                        </p:tav>
                                      </p:tavLst>
                                    </p:anim>
                                    <p:anim calcmode="lin" valueType="num">
                                      <p:cBhvr>
                                        <p:cTn id="59" dur="900" fill="hold"/>
                                        <p:tgtEl>
                                          <p:spTgt spid="54"/>
                                        </p:tgtEl>
                                        <p:attrNameLst>
                                          <p:attrName>style.rotation</p:attrName>
                                        </p:attrNameLst>
                                      </p:cBhvr>
                                      <p:tavLst>
                                        <p:tav tm="0">
                                          <p:val>
                                            <p:fltVal val="360"/>
                                          </p:val>
                                        </p:tav>
                                        <p:tav tm="100000">
                                          <p:val>
                                            <p:fltVal val="0"/>
                                          </p:val>
                                        </p:tav>
                                      </p:tavLst>
                                    </p:anim>
                                    <p:animEffect transition="in" filter="fade">
                                      <p:cBhvr>
                                        <p:cTn id="60" dur="900"/>
                                        <p:tgtEl>
                                          <p:spTgt spid="54"/>
                                        </p:tgtEl>
                                      </p:cBhvr>
                                    </p:animEffect>
                                  </p:childTnLst>
                                </p:cTn>
                              </p:par>
                              <p:par>
                                <p:cTn id="61" presetID="49" presetClass="entr" presetSubtype="0" decel="100000" fill="hold" grpId="0" nodeType="withEffect">
                                  <p:stCondLst>
                                    <p:cond delay="2750"/>
                                  </p:stCondLst>
                                  <p:childTnLst>
                                    <p:set>
                                      <p:cBhvr>
                                        <p:cTn id="62" dur="1" fill="hold">
                                          <p:stCondLst>
                                            <p:cond delay="0"/>
                                          </p:stCondLst>
                                        </p:cTn>
                                        <p:tgtEl>
                                          <p:spTgt spid="55"/>
                                        </p:tgtEl>
                                        <p:attrNameLst>
                                          <p:attrName>style.visibility</p:attrName>
                                        </p:attrNameLst>
                                      </p:cBhvr>
                                      <p:to>
                                        <p:strVal val="visible"/>
                                      </p:to>
                                    </p:set>
                                    <p:anim calcmode="lin" valueType="num">
                                      <p:cBhvr>
                                        <p:cTn id="63" dur="900" fill="hold"/>
                                        <p:tgtEl>
                                          <p:spTgt spid="55"/>
                                        </p:tgtEl>
                                        <p:attrNameLst>
                                          <p:attrName>ppt_w</p:attrName>
                                        </p:attrNameLst>
                                      </p:cBhvr>
                                      <p:tavLst>
                                        <p:tav tm="0">
                                          <p:val>
                                            <p:fltVal val="0"/>
                                          </p:val>
                                        </p:tav>
                                        <p:tav tm="100000">
                                          <p:val>
                                            <p:strVal val="#ppt_w"/>
                                          </p:val>
                                        </p:tav>
                                      </p:tavLst>
                                    </p:anim>
                                    <p:anim calcmode="lin" valueType="num">
                                      <p:cBhvr>
                                        <p:cTn id="64" dur="900" fill="hold"/>
                                        <p:tgtEl>
                                          <p:spTgt spid="55"/>
                                        </p:tgtEl>
                                        <p:attrNameLst>
                                          <p:attrName>ppt_h</p:attrName>
                                        </p:attrNameLst>
                                      </p:cBhvr>
                                      <p:tavLst>
                                        <p:tav tm="0">
                                          <p:val>
                                            <p:fltVal val="0"/>
                                          </p:val>
                                        </p:tav>
                                        <p:tav tm="100000">
                                          <p:val>
                                            <p:strVal val="#ppt_h"/>
                                          </p:val>
                                        </p:tav>
                                      </p:tavLst>
                                    </p:anim>
                                    <p:anim calcmode="lin" valueType="num">
                                      <p:cBhvr>
                                        <p:cTn id="65" dur="900" fill="hold"/>
                                        <p:tgtEl>
                                          <p:spTgt spid="55"/>
                                        </p:tgtEl>
                                        <p:attrNameLst>
                                          <p:attrName>style.rotation</p:attrName>
                                        </p:attrNameLst>
                                      </p:cBhvr>
                                      <p:tavLst>
                                        <p:tav tm="0">
                                          <p:val>
                                            <p:fltVal val="360"/>
                                          </p:val>
                                        </p:tav>
                                        <p:tav tm="100000">
                                          <p:val>
                                            <p:fltVal val="0"/>
                                          </p:val>
                                        </p:tav>
                                      </p:tavLst>
                                    </p:anim>
                                    <p:animEffect transition="in" filter="fade">
                                      <p:cBhvr>
                                        <p:cTn id="66" dur="900"/>
                                        <p:tgtEl>
                                          <p:spTgt spid="55"/>
                                        </p:tgtEl>
                                      </p:cBhvr>
                                    </p:animEffect>
                                  </p:childTnLst>
                                </p:cTn>
                              </p:par>
                              <p:par>
                                <p:cTn id="67" presetID="49" presetClass="entr" presetSubtype="0" decel="100000" fill="hold" grpId="0" nodeType="withEffect">
                                  <p:stCondLst>
                                    <p:cond delay="30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900" fill="hold"/>
                                        <p:tgtEl>
                                          <p:spTgt spid="53"/>
                                        </p:tgtEl>
                                        <p:attrNameLst>
                                          <p:attrName>ppt_w</p:attrName>
                                        </p:attrNameLst>
                                      </p:cBhvr>
                                      <p:tavLst>
                                        <p:tav tm="0">
                                          <p:val>
                                            <p:fltVal val="0"/>
                                          </p:val>
                                        </p:tav>
                                        <p:tav tm="100000">
                                          <p:val>
                                            <p:strVal val="#ppt_w"/>
                                          </p:val>
                                        </p:tav>
                                      </p:tavLst>
                                    </p:anim>
                                    <p:anim calcmode="lin" valueType="num">
                                      <p:cBhvr>
                                        <p:cTn id="70" dur="900" fill="hold"/>
                                        <p:tgtEl>
                                          <p:spTgt spid="53"/>
                                        </p:tgtEl>
                                        <p:attrNameLst>
                                          <p:attrName>ppt_h</p:attrName>
                                        </p:attrNameLst>
                                      </p:cBhvr>
                                      <p:tavLst>
                                        <p:tav tm="0">
                                          <p:val>
                                            <p:fltVal val="0"/>
                                          </p:val>
                                        </p:tav>
                                        <p:tav tm="100000">
                                          <p:val>
                                            <p:strVal val="#ppt_h"/>
                                          </p:val>
                                        </p:tav>
                                      </p:tavLst>
                                    </p:anim>
                                    <p:anim calcmode="lin" valueType="num">
                                      <p:cBhvr>
                                        <p:cTn id="71" dur="900" fill="hold"/>
                                        <p:tgtEl>
                                          <p:spTgt spid="53"/>
                                        </p:tgtEl>
                                        <p:attrNameLst>
                                          <p:attrName>style.rotation</p:attrName>
                                        </p:attrNameLst>
                                      </p:cBhvr>
                                      <p:tavLst>
                                        <p:tav tm="0">
                                          <p:val>
                                            <p:fltVal val="360"/>
                                          </p:val>
                                        </p:tav>
                                        <p:tav tm="100000">
                                          <p:val>
                                            <p:fltVal val="0"/>
                                          </p:val>
                                        </p:tav>
                                      </p:tavLst>
                                    </p:anim>
                                    <p:animEffect transition="in" filter="fade">
                                      <p:cBhvr>
                                        <p:cTn id="72" dur="9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P spid="50" grpId="0" animBg="1"/>
      <p:bldP spid="51" grpId="0" animBg="1"/>
      <p:bldP spid="52" grpId="0" animBg="1"/>
      <p:bldP spid="53" grpId="0" animBg="1"/>
      <p:bldP spid="54" grpId="0" animBg="1"/>
      <p:bldP spid="5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o 12">
            <a:extLst>
              <a:ext uri="{FF2B5EF4-FFF2-40B4-BE49-F238E27FC236}">
                <a16:creationId xmlns:a16="http://schemas.microsoft.com/office/drawing/2014/main" id="{173AE797-FD69-A8AA-A2DE-02BF15B7115B}"/>
              </a:ext>
            </a:extLst>
          </p:cNvPr>
          <p:cNvGrpSpPr/>
          <p:nvPr/>
        </p:nvGrpSpPr>
        <p:grpSpPr>
          <a:xfrm>
            <a:off x="85717" y="0"/>
            <a:ext cx="9058283" cy="5157045"/>
            <a:chOff x="481280" y="880304"/>
            <a:chExt cx="24384693" cy="14158787"/>
          </a:xfrm>
        </p:grpSpPr>
        <p:sp>
          <p:nvSpPr>
            <p:cNvPr id="2" name="Erik Fabian Rico Castillo">
              <a:extLst>
                <a:ext uri="{FF2B5EF4-FFF2-40B4-BE49-F238E27FC236}">
                  <a16:creationId xmlns:a16="http://schemas.microsoft.com/office/drawing/2014/main" id="{C9A5D1C1-E992-A064-2653-6B538B7206DB}"/>
                </a:ext>
              </a:extLst>
            </p:cNvPr>
            <p:cNvSpPr txBox="1">
              <a:spLocks/>
            </p:cNvSpPr>
            <p:nvPr/>
          </p:nvSpPr>
          <p:spPr>
            <a:xfrm>
              <a:off x="1142456" y="1772837"/>
              <a:ext cx="14950325" cy="143316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1828754">
                <a:defRPr sz="8700" spc="-174">
                  <a:solidFill>
                    <a:srgbClr val="000000"/>
                  </a:solidFill>
                </a:defRPr>
              </a:pPr>
              <a:r>
                <a:rPr lang="es-CO" sz="3200" spc="-174" dirty="0">
                  <a:solidFill>
                    <a:srgbClr val="000000"/>
                  </a:solidFill>
                </a:rPr>
                <a:t>Erik Fabian Rico Castillo</a:t>
              </a:r>
              <a:r>
                <a:rPr lang="es-CO" sz="100" spc="-18" dirty="0">
                  <a:solidFill>
                    <a:srgbClr val="000000"/>
                  </a:solidFill>
                  <a:latin typeface="Times Roman"/>
                  <a:ea typeface="Times Roman"/>
                  <a:cs typeface="Times Roman"/>
                  <a:sym typeface="Times Roman"/>
                </a:rPr>
                <a:t> </a:t>
              </a:r>
            </a:p>
          </p:txBody>
        </p:sp>
        <p:sp>
          <p:nvSpPr>
            <p:cNvPr id="3"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CCE97519-3296-9750-D24C-809C4D253930}"/>
                </a:ext>
              </a:extLst>
            </p:cNvPr>
            <p:cNvSpPr txBox="1">
              <a:spLocks/>
            </p:cNvSpPr>
            <p:nvPr/>
          </p:nvSpPr>
          <p:spPr>
            <a:xfrm>
              <a:off x="481280" y="4281074"/>
              <a:ext cx="17512882" cy="635074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defTabSz="1146019">
                <a:spcBef>
                  <a:spcPts val="2100"/>
                </a:spcBef>
                <a:buNone/>
                <a:defRPr sz="3055"/>
              </a:pPr>
              <a:r>
                <a:rPr lang="es-MX" sz="1400" dirty="0"/>
                <a:t>Director del Centro de Pensamiento Talento Humano y Organizaciones Saludables del Politécnico Grancolombiano - Psicólogo organizacional y ambiental, investigador, speaker global y consultor organizacional. Especialista en Alta Gerencia y magíster en Administración de Negocios. Trayectoria centrada en salud mental laboral, sostenibilidad y riesgos emergentes asociados al cambio climático y sus implicaciones para la Seguridad y Salud en el Trabajo. Actualmente también se desempeña como representante del Campo de Psicología Ambiental y Sostenibilidad para Bogotá y Cundinamarca de COLPSIC, miembro del Comité Permanente en Condiciones Laborales y Salariales adscrito a la Comisión Nacional de Políticas Públicas, y docente universitario. </a:t>
              </a:r>
            </a:p>
            <a:p>
              <a:pPr marL="289496" indent="-223837" defTabSz="1146019">
                <a:spcBef>
                  <a:spcPts val="1200"/>
                </a:spcBef>
                <a:buClr>
                  <a:srgbClr val="000000">
                    <a:alpha val="84706"/>
                  </a:srgbClr>
                </a:buClr>
                <a:buSzPct val="100000"/>
                <a:buFont typeface="Helvetica Neue"/>
                <a:buChar char="•"/>
                <a:defRPr sz="3055"/>
              </a:pPr>
              <a:endParaRPr lang="es-MX" sz="1400" dirty="0"/>
            </a:p>
            <a:p>
              <a:pPr marL="289496" indent="-223837" defTabSz="1146019">
                <a:spcBef>
                  <a:spcPts val="600"/>
                </a:spcBef>
                <a:buClr>
                  <a:srgbClr val="000000">
                    <a:alpha val="84706"/>
                  </a:srgbClr>
                </a:buClr>
                <a:buSzPct val="100000"/>
                <a:buFont typeface="Helvetica Neue"/>
                <a:buChar char="•"/>
                <a:defRPr sz="3055"/>
              </a:pPr>
              <a:r>
                <a:rPr lang="es-MX" sz="1400" dirty="0"/>
                <a:t>​</a:t>
              </a:r>
              <a:r>
                <a:rPr lang="es-MX" sz="1400" dirty="0">
                  <a:solidFill>
                    <a:srgbClr val="000000">
                      <a:alpha val="84706"/>
                    </a:srgbClr>
                  </a:solidFill>
                </a:rPr>
                <a:t>Email académico: </a:t>
              </a:r>
              <a:r>
                <a:rPr lang="es-MX" sz="1400" u="sng" dirty="0">
                  <a:hlinkClick r:id="rId3"/>
                </a:rPr>
                <a:t>erico@poligran.edu.co</a:t>
              </a:r>
              <a:r>
                <a:rPr lang="es-MX" sz="1400" dirty="0">
                  <a:solidFill>
                    <a:srgbClr val="000000">
                      <a:alpha val="84706"/>
                    </a:srgbClr>
                  </a:solidFill>
                </a:rPr>
                <a:t>​</a:t>
              </a:r>
            </a:p>
            <a:p>
              <a:pPr marL="289496" indent="-223837" defTabSz="1146019">
                <a:spcBef>
                  <a:spcPts val="600"/>
                </a:spcBef>
                <a:buClr>
                  <a:srgbClr val="000000">
                    <a:alpha val="84706"/>
                  </a:srgbClr>
                </a:buClr>
                <a:buSzPct val="100000"/>
                <a:buFont typeface="Helvetica Neue"/>
                <a:buChar char="•"/>
                <a:defRPr sz="3055"/>
              </a:pPr>
              <a:r>
                <a:rPr lang="es-MX" sz="1400" dirty="0">
                  <a:solidFill>
                    <a:srgbClr val="000000">
                      <a:alpha val="84706"/>
                    </a:srgbClr>
                  </a:solidFill>
                </a:rPr>
                <a:t>Email COLPSIC: </a:t>
              </a:r>
              <a:r>
                <a:rPr lang="es-MX" sz="1400" u="sng" dirty="0">
                  <a:hlinkClick r:id="rId4"/>
                </a:rPr>
                <a:t>cambiental.bogota@colpsic.org.co</a:t>
              </a:r>
              <a:r>
                <a:rPr lang="es-MX" sz="1400" dirty="0">
                  <a:solidFill>
                    <a:srgbClr val="000000">
                      <a:alpha val="84706"/>
                    </a:srgbClr>
                  </a:solidFill>
                </a:rPr>
                <a:t>​</a:t>
              </a:r>
            </a:p>
            <a:p>
              <a:pPr marL="289496" indent="-223837" defTabSz="1146019">
                <a:spcBef>
                  <a:spcPts val="600"/>
                </a:spcBef>
                <a:buClr>
                  <a:srgbClr val="000000">
                    <a:alpha val="84706"/>
                  </a:srgbClr>
                </a:buClr>
                <a:buSzPct val="100000"/>
                <a:buFont typeface="Helvetica Neue"/>
                <a:buChar char="•"/>
                <a:defRPr sz="3055"/>
              </a:pPr>
              <a:r>
                <a:rPr lang="es-MX" sz="1400" dirty="0">
                  <a:solidFill>
                    <a:srgbClr val="000000">
                      <a:alpha val="84706"/>
                    </a:srgbClr>
                  </a:solidFill>
                </a:rPr>
                <a:t>LinkedIn: </a:t>
              </a:r>
              <a:r>
                <a:rPr lang="es-MX" sz="1400" u="sng" dirty="0">
                  <a:hlinkClick r:id="rId5"/>
                </a:rPr>
                <a:t>https://www.linkedin.com/in/erik-fabian-rico-castillo-a5b69b94/</a:t>
              </a:r>
              <a:r>
                <a:rPr lang="es-MX" sz="1400" dirty="0">
                  <a:solidFill>
                    <a:srgbClr val="000000">
                      <a:alpha val="84706"/>
                    </a:srgbClr>
                  </a:solidFill>
                </a:rPr>
                <a:t>​</a:t>
              </a:r>
            </a:p>
          </p:txBody>
        </p:sp>
        <p:pic>
          <p:nvPicPr>
            <p:cNvPr id="4" name="3__#$!@%!#__unknown.jpeg" descr="3__#$!@%!#__unknown.jpeg">
              <a:extLst>
                <a:ext uri="{FF2B5EF4-FFF2-40B4-BE49-F238E27FC236}">
                  <a16:creationId xmlns:a16="http://schemas.microsoft.com/office/drawing/2014/main" id="{4A0D2199-05FF-387E-4BE1-5A1C3FEF8D1D}"/>
                </a:ext>
              </a:extLst>
            </p:cNvPr>
            <p:cNvPicPr>
              <a:picLocks noChangeAspect="1"/>
            </p:cNvPicPr>
            <p:nvPr/>
          </p:nvPicPr>
          <p:blipFill>
            <a:blip r:embed="rId6"/>
            <a:srcRect l="9530" r="9839"/>
            <a:stretch>
              <a:fillRect/>
            </a:stretch>
          </p:blipFill>
          <p:spPr>
            <a:xfrm>
              <a:off x="16518826" y="12403183"/>
              <a:ext cx="3132554" cy="2635908"/>
            </a:xfrm>
            <a:prstGeom prst="rect">
              <a:avLst/>
            </a:prstGeom>
            <a:ln w="12700">
              <a:miter lim="400000"/>
            </a:ln>
          </p:spPr>
        </p:pic>
        <p:pic>
          <p:nvPicPr>
            <p:cNvPr id="5" name="1__#$!@%!#__unknown.png" descr="1__#$!@%!#__unknown.png">
              <a:extLst>
                <a:ext uri="{FF2B5EF4-FFF2-40B4-BE49-F238E27FC236}">
                  <a16:creationId xmlns:a16="http://schemas.microsoft.com/office/drawing/2014/main" id="{8654D6C7-A5D0-5496-08A8-B6295E3CBD03}"/>
                </a:ext>
              </a:extLst>
            </p:cNvPr>
            <p:cNvPicPr>
              <a:picLocks noChangeAspect="1"/>
            </p:cNvPicPr>
            <p:nvPr/>
          </p:nvPicPr>
          <p:blipFill>
            <a:blip r:embed="rId7"/>
            <a:stretch>
              <a:fillRect/>
            </a:stretch>
          </p:blipFill>
          <p:spPr>
            <a:xfrm>
              <a:off x="12667923" y="12876042"/>
              <a:ext cx="3388276" cy="1921185"/>
            </a:xfrm>
            <a:prstGeom prst="rect">
              <a:avLst/>
            </a:prstGeom>
            <a:ln w="12700">
              <a:miter lim="400000"/>
            </a:ln>
          </p:spPr>
        </p:pic>
        <p:pic>
          <p:nvPicPr>
            <p:cNvPr id="6" name="2__#$!@%!#__unknown.jpeg" descr="2__#$!@%!#__unknown.jpeg">
              <a:extLst>
                <a:ext uri="{FF2B5EF4-FFF2-40B4-BE49-F238E27FC236}">
                  <a16:creationId xmlns:a16="http://schemas.microsoft.com/office/drawing/2014/main" id="{B9A441D6-5B5C-CD6D-3027-FBDD2DAA3053}"/>
                </a:ext>
              </a:extLst>
            </p:cNvPr>
            <p:cNvPicPr>
              <a:picLocks noChangeAspect="1"/>
            </p:cNvPicPr>
            <p:nvPr/>
          </p:nvPicPr>
          <p:blipFill>
            <a:blip r:embed="rId8"/>
            <a:stretch>
              <a:fillRect/>
            </a:stretch>
          </p:blipFill>
          <p:spPr>
            <a:xfrm>
              <a:off x="10246161" y="12707708"/>
              <a:ext cx="1866902" cy="2222501"/>
            </a:xfrm>
            <a:prstGeom prst="rect">
              <a:avLst/>
            </a:prstGeom>
            <a:ln w="12700">
              <a:miter lim="400000"/>
            </a:ln>
          </p:spPr>
        </p:pic>
        <p:pic>
          <p:nvPicPr>
            <p:cNvPr id="7" name="unknown.png" descr="unknown.png">
              <a:extLst>
                <a:ext uri="{FF2B5EF4-FFF2-40B4-BE49-F238E27FC236}">
                  <a16:creationId xmlns:a16="http://schemas.microsoft.com/office/drawing/2014/main" id="{C2BFEC3B-C116-1D79-8D6B-C81C648E8982}"/>
                </a:ext>
              </a:extLst>
            </p:cNvPr>
            <p:cNvPicPr>
              <a:picLocks noChangeAspect="1"/>
            </p:cNvPicPr>
            <p:nvPr/>
          </p:nvPicPr>
          <p:blipFill>
            <a:blip r:embed="rId9"/>
            <a:stretch>
              <a:fillRect/>
            </a:stretch>
          </p:blipFill>
          <p:spPr>
            <a:xfrm>
              <a:off x="7003629" y="12725878"/>
              <a:ext cx="2779905" cy="2204331"/>
            </a:xfrm>
            <a:prstGeom prst="rect">
              <a:avLst/>
            </a:prstGeom>
            <a:ln w="12700">
              <a:miter lim="400000"/>
            </a:ln>
          </p:spPr>
        </p:pic>
        <p:pic>
          <p:nvPicPr>
            <p:cNvPr id="8" name="1__#$!@%!#__unknown.jpeg" descr="1__#$!@%!#__unknown.jpeg">
              <a:extLst>
                <a:ext uri="{FF2B5EF4-FFF2-40B4-BE49-F238E27FC236}">
                  <a16:creationId xmlns:a16="http://schemas.microsoft.com/office/drawing/2014/main" id="{DFCD3DA4-0BC9-3D63-EC38-8B47BC221284}"/>
                </a:ext>
              </a:extLst>
            </p:cNvPr>
            <p:cNvPicPr>
              <a:picLocks noChangeAspect="1"/>
            </p:cNvPicPr>
            <p:nvPr/>
          </p:nvPicPr>
          <p:blipFill>
            <a:blip r:embed="rId10"/>
            <a:stretch>
              <a:fillRect/>
            </a:stretch>
          </p:blipFill>
          <p:spPr>
            <a:xfrm>
              <a:off x="2899505" y="13099478"/>
              <a:ext cx="3629041" cy="1698595"/>
            </a:xfrm>
            <a:prstGeom prst="rect">
              <a:avLst/>
            </a:prstGeom>
            <a:ln w="12700">
              <a:miter lim="400000"/>
            </a:ln>
          </p:spPr>
        </p:pic>
        <p:sp>
          <p:nvSpPr>
            <p:cNvPr id="10" name="Text">
              <a:extLst>
                <a:ext uri="{FF2B5EF4-FFF2-40B4-BE49-F238E27FC236}">
                  <a16:creationId xmlns:a16="http://schemas.microsoft.com/office/drawing/2014/main" id="{9EBB8035-41EB-EE59-BC61-C2BCC5D062F0}"/>
                </a:ext>
              </a:extLst>
            </p:cNvPr>
            <p:cNvSpPr txBox="1"/>
            <p:nvPr/>
          </p:nvSpPr>
          <p:spPr>
            <a:xfrm>
              <a:off x="9315449" y="9282955"/>
              <a:ext cx="371686" cy="4433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lnSpc>
                  <a:spcPct val="100000"/>
                </a:lnSpc>
                <a:spcBef>
                  <a:spcPts val="0"/>
                </a:spcBef>
                <a:defRPr sz="1600" baseline="-3125">
                  <a:solidFill>
                    <a:srgbClr val="230050"/>
                  </a:solidFill>
                  <a:latin typeface="Times Roman"/>
                  <a:ea typeface="Times Roman"/>
                  <a:cs typeface="Times Roman"/>
                  <a:sym typeface="Times Roman"/>
                </a:defRPr>
              </a:lvl1pPr>
            </a:lstStyle>
            <a:p>
              <a:r>
                <a:rPr sz="800"/>
                <a:t> </a:t>
              </a:r>
            </a:p>
          </p:txBody>
        </p:sp>
        <p:pic>
          <p:nvPicPr>
            <p:cNvPr id="11" name="unknown.png" descr="unknown.png">
              <a:extLst>
                <a:ext uri="{FF2B5EF4-FFF2-40B4-BE49-F238E27FC236}">
                  <a16:creationId xmlns:a16="http://schemas.microsoft.com/office/drawing/2014/main" id="{16A57CC5-7F22-3AB2-6287-D41DB465EE0B}"/>
                </a:ext>
              </a:extLst>
            </p:cNvPr>
            <p:cNvPicPr>
              <a:picLocks noChangeAspect="1"/>
            </p:cNvPicPr>
            <p:nvPr/>
          </p:nvPicPr>
          <p:blipFill>
            <a:blip r:embed="rId11"/>
            <a:stretch>
              <a:fillRect/>
            </a:stretch>
          </p:blipFill>
          <p:spPr>
            <a:xfrm>
              <a:off x="16907990" y="1047671"/>
              <a:ext cx="7957983" cy="10954591"/>
            </a:xfrm>
            <a:prstGeom prst="rect">
              <a:avLst/>
            </a:prstGeom>
            <a:ln w="12700">
              <a:miter lim="400000"/>
            </a:ln>
          </p:spPr>
        </p:pic>
        <p:sp>
          <p:nvSpPr>
            <p:cNvPr id="12" name="Text">
              <a:extLst>
                <a:ext uri="{FF2B5EF4-FFF2-40B4-BE49-F238E27FC236}">
                  <a16:creationId xmlns:a16="http://schemas.microsoft.com/office/drawing/2014/main" id="{D75EC963-519D-EE4E-E71F-55D609FF7315}"/>
                </a:ext>
              </a:extLst>
            </p:cNvPr>
            <p:cNvSpPr txBox="1"/>
            <p:nvPr/>
          </p:nvSpPr>
          <p:spPr>
            <a:xfrm>
              <a:off x="17280697" y="880304"/>
              <a:ext cx="371686" cy="4433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7200">
                <a:lnSpc>
                  <a:spcPct val="100000"/>
                </a:lnSpc>
                <a:spcBef>
                  <a:spcPts val="0"/>
                </a:spcBef>
                <a:defRPr sz="1600" baseline="-3125">
                  <a:solidFill>
                    <a:srgbClr val="230050"/>
                  </a:solidFill>
                  <a:latin typeface="Times Roman"/>
                  <a:ea typeface="Times Roman"/>
                  <a:cs typeface="Times Roman"/>
                  <a:sym typeface="Times Roman"/>
                </a:defRPr>
              </a:lvl1pPr>
            </a:lstStyle>
            <a:p>
              <a:r>
                <a:rPr sz="800"/>
                <a:t> </a:t>
              </a:r>
            </a:p>
          </p:txBody>
        </p:sp>
      </p:grpSp>
      <p:pic>
        <p:nvPicPr>
          <p:cNvPr id="16" name="unknown.jpeg" descr="unknown.jpeg">
            <a:extLst>
              <a:ext uri="{FF2B5EF4-FFF2-40B4-BE49-F238E27FC236}">
                <a16:creationId xmlns:a16="http://schemas.microsoft.com/office/drawing/2014/main" id="{8E704C1D-735F-95BE-616E-F3A953578D05}"/>
              </a:ext>
            </a:extLst>
          </p:cNvPr>
          <p:cNvPicPr>
            <a:picLocks noChangeAspect="1"/>
          </p:cNvPicPr>
          <p:nvPr/>
        </p:nvPicPr>
        <p:blipFill>
          <a:blip r:embed="rId12"/>
          <a:stretch>
            <a:fillRect/>
          </a:stretch>
        </p:blipFill>
        <p:spPr>
          <a:xfrm>
            <a:off x="10051" y="4334794"/>
            <a:ext cx="818150" cy="786155"/>
          </a:xfrm>
          <a:prstGeom prst="rect">
            <a:avLst/>
          </a:prstGeom>
          <a:ln w="12700">
            <a:miter lim="400000"/>
          </a:ln>
        </p:spPr>
      </p:pic>
    </p:spTree>
    <p:extLst>
      <p:ext uri="{BB962C8B-B14F-4D97-AF65-F5344CB8AC3E}">
        <p14:creationId xmlns:p14="http://schemas.microsoft.com/office/powerpoint/2010/main" val="322231656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4DB8-05A9-C72F-5FAC-3D7D2E609A1E}"/>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7551AA9B-058A-2469-B9B2-1E06DBED80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4736349"/>
          </a:xfrm>
          <a:prstGeom prst="rect">
            <a:avLst/>
          </a:prstGeom>
        </p:spPr>
      </p:pic>
      <p:sp>
        <p:nvSpPr>
          <p:cNvPr id="2" name="Erik Fabian Rico Castillo">
            <a:extLst>
              <a:ext uri="{FF2B5EF4-FFF2-40B4-BE49-F238E27FC236}">
                <a16:creationId xmlns:a16="http://schemas.microsoft.com/office/drawing/2014/main" id="{3268A4BB-C240-D209-EDB1-34D520EFA35E}"/>
              </a:ext>
            </a:extLst>
          </p:cNvPr>
          <p:cNvSpPr txBox="1">
            <a:spLocks/>
          </p:cNvSpPr>
          <p:nvPr/>
        </p:nvSpPr>
        <p:spPr>
          <a:xfrm>
            <a:off x="116765" y="346175"/>
            <a:ext cx="8139154"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CO" sz="2800" spc="-174" dirty="0">
                <a:solidFill>
                  <a:srgbClr val="FFFF00"/>
                </a:solidFill>
              </a:rPr>
              <a:t>¿Qué futuro estamos construyendo para el trabajo?</a:t>
            </a:r>
            <a:endParaRPr lang="es-CO" sz="300" spc="-18" dirty="0">
              <a:solidFill>
                <a:srgbClr val="FFFF00"/>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E4A0AC67-6690-387A-665E-322A7EBB48B7}"/>
              </a:ext>
            </a:extLst>
          </p:cNvPr>
          <p:cNvSpPr txBox="1">
            <a:spLocks/>
          </p:cNvSpPr>
          <p:nvPr/>
        </p:nvSpPr>
        <p:spPr>
          <a:xfrm>
            <a:off x="406273" y="1415186"/>
            <a:ext cx="8331452" cy="2313127"/>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defTabSz="1146019">
              <a:spcBef>
                <a:spcPts val="2100"/>
              </a:spcBef>
              <a:buNone/>
              <a:defRPr sz="3055"/>
            </a:pPr>
            <a:endParaRPr lang="es-MX" sz="1100" dirty="0">
              <a:solidFill>
                <a:srgbClr val="000000">
                  <a:alpha val="84706"/>
                </a:srgbClr>
              </a:solidFill>
            </a:endParaRPr>
          </a:p>
        </p:txBody>
      </p:sp>
    </p:spTree>
    <p:extLst>
      <p:ext uri="{BB962C8B-B14F-4D97-AF65-F5344CB8AC3E}">
        <p14:creationId xmlns:p14="http://schemas.microsoft.com/office/powerpoint/2010/main" val="261748940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7F7E7-CCF3-4390-8A7F-FD515A656154}"/>
            </a:ext>
          </a:extLst>
        </p:cNvPr>
        <p:cNvGrpSpPr/>
        <p:nvPr/>
      </p:nvGrpSpPr>
      <p:grpSpPr>
        <a:xfrm>
          <a:off x="0" y="0"/>
          <a:ext cx="0" cy="0"/>
          <a:chOff x="0" y="0"/>
          <a:chExt cx="0" cy="0"/>
        </a:xfrm>
      </p:grpSpPr>
      <p:grpSp>
        <p:nvGrpSpPr>
          <p:cNvPr id="10" name="Grupo 9">
            <a:extLst>
              <a:ext uri="{FF2B5EF4-FFF2-40B4-BE49-F238E27FC236}">
                <a16:creationId xmlns:a16="http://schemas.microsoft.com/office/drawing/2014/main" id="{5C293B32-5AAA-70AD-0D1B-A1FD3DD17121}"/>
              </a:ext>
            </a:extLst>
          </p:cNvPr>
          <p:cNvGrpSpPr/>
          <p:nvPr/>
        </p:nvGrpSpPr>
        <p:grpSpPr>
          <a:xfrm>
            <a:off x="352425" y="261001"/>
            <a:ext cx="8791575" cy="4684684"/>
            <a:chOff x="751453" y="266700"/>
            <a:chExt cx="22989045" cy="13279403"/>
          </a:xfrm>
        </p:grpSpPr>
        <p:sp>
          <p:nvSpPr>
            <p:cNvPr id="11" name="Respecto a la agenda 2030 (ODS)">
              <a:extLst>
                <a:ext uri="{FF2B5EF4-FFF2-40B4-BE49-F238E27FC236}">
                  <a16:creationId xmlns:a16="http://schemas.microsoft.com/office/drawing/2014/main" id="{F2172538-1DB4-060E-E899-34271724DDAB}"/>
                </a:ext>
              </a:extLst>
            </p:cNvPr>
            <p:cNvSpPr txBox="1">
              <a:spLocks/>
            </p:cNvSpPr>
            <p:nvPr/>
          </p:nvSpPr>
          <p:spPr>
            <a:xfrm>
              <a:off x="1769497" y="266700"/>
              <a:ext cx="21971001" cy="1433163"/>
            </a:xfrm>
            <a:prstGeom prst="rect">
              <a:avLst/>
            </a:prstGeom>
          </p:spPr>
          <p:txBody>
            <a:bodyPr/>
            <a:lstStyle>
              <a:lvl1pPr algn="l" defTabSz="1828754" rtl="0" eaLnBrk="1" latinLnBrk="0" hangingPunct="1">
                <a:lnSpc>
                  <a:spcPct val="90000"/>
                </a:lnSpc>
                <a:spcBef>
                  <a:spcPct val="0"/>
                </a:spcBef>
                <a:buNone/>
                <a:defRPr sz="8700" kern="1200" spc="-174">
                  <a:solidFill>
                    <a:srgbClr val="000000"/>
                  </a:solidFill>
                  <a:latin typeface="+mj-lt"/>
                  <a:ea typeface="+mj-ea"/>
                  <a:cs typeface="+mj-cs"/>
                </a:defRPr>
              </a:lvl1pPr>
            </a:lstStyle>
            <a:p>
              <a:endParaRPr lang="es-CO" dirty="0"/>
            </a:p>
          </p:txBody>
        </p:sp>
        <p:grpSp>
          <p:nvGrpSpPr>
            <p:cNvPr id="12" name="Group">
              <a:extLst>
                <a:ext uri="{FF2B5EF4-FFF2-40B4-BE49-F238E27FC236}">
                  <a16:creationId xmlns:a16="http://schemas.microsoft.com/office/drawing/2014/main" id="{853C8985-066F-59D0-3C6C-53E3E38C57FE}"/>
                </a:ext>
              </a:extLst>
            </p:cNvPr>
            <p:cNvGrpSpPr/>
            <p:nvPr/>
          </p:nvGrpSpPr>
          <p:grpSpPr>
            <a:xfrm>
              <a:off x="12434199" y="4124836"/>
              <a:ext cx="11066805" cy="6732688"/>
              <a:chOff x="0" y="0"/>
              <a:chExt cx="11066803" cy="6732685"/>
            </a:xfrm>
          </p:grpSpPr>
          <p:sp>
            <p:nvSpPr>
              <p:cNvPr id="18" name="CuadroTexto 4">
                <a:extLst>
                  <a:ext uri="{FF2B5EF4-FFF2-40B4-BE49-F238E27FC236}">
                    <a16:creationId xmlns:a16="http://schemas.microsoft.com/office/drawing/2014/main" id="{3B76557C-40EC-D26F-0524-0CC01B325A83}"/>
                  </a:ext>
                </a:extLst>
              </p:cNvPr>
              <p:cNvSpPr txBox="1"/>
              <p:nvPr/>
            </p:nvSpPr>
            <p:spPr>
              <a:xfrm>
                <a:off x="7072128" y="6285960"/>
                <a:ext cx="3504625" cy="4467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p>
                <a:pPr algn="ctr" defTabSz="914400">
                  <a:lnSpc>
                    <a:spcPct val="100000"/>
                  </a:lnSpc>
                  <a:spcBef>
                    <a:spcPts val="0"/>
                  </a:spcBef>
                  <a:defRPr sz="2100" b="1">
                    <a:latin typeface="Neue Haas Grotesk Text Pro"/>
                    <a:ea typeface="Neue Haas Grotesk Text Pro"/>
                    <a:cs typeface="Neue Haas Grotesk Text Pro"/>
                    <a:sym typeface="Neue Haas Grotesk Text Pro"/>
                  </a:defRPr>
                </a:pPr>
                <a:r>
                  <a:rPr lang="es-CO" sz="700" noProof="0" dirty="0"/>
                  <a:t>Imagen Naciones Unidas</a:t>
                </a:r>
              </a:p>
            </p:txBody>
          </p:sp>
          <p:pic>
            <p:nvPicPr>
              <p:cNvPr id="19" name="Imagen 3" descr="Imagen 3">
                <a:hlinkClick r:id="rId2"/>
                <a:extLst>
                  <a:ext uri="{FF2B5EF4-FFF2-40B4-BE49-F238E27FC236}">
                    <a16:creationId xmlns:a16="http://schemas.microsoft.com/office/drawing/2014/main" id="{487476D3-7349-C103-0EAA-6C77E7569EF5}"/>
                  </a:ext>
                </a:extLst>
              </p:cNvPr>
              <p:cNvPicPr>
                <a:picLocks noChangeAspect="1"/>
              </p:cNvPicPr>
              <p:nvPr/>
            </p:nvPicPr>
            <p:blipFill>
              <a:blip r:embed="rId3"/>
              <a:srcRect t="8186" b="16983"/>
              <a:stretch>
                <a:fillRect/>
              </a:stretch>
            </p:blipFill>
            <p:spPr>
              <a:xfrm>
                <a:off x="0" y="0"/>
                <a:ext cx="11066803" cy="6397140"/>
              </a:xfrm>
              <a:prstGeom prst="rect">
                <a:avLst/>
              </a:prstGeom>
              <a:ln w="12700" cap="flat">
                <a:noFill/>
                <a:miter lim="400000"/>
              </a:ln>
              <a:effectLst/>
            </p:spPr>
          </p:pic>
          <p:sp>
            <p:nvSpPr>
              <p:cNvPr id="20" name="Elipse 7">
                <a:extLst>
                  <a:ext uri="{FF2B5EF4-FFF2-40B4-BE49-F238E27FC236}">
                    <a16:creationId xmlns:a16="http://schemas.microsoft.com/office/drawing/2014/main" id="{2F073669-04B3-FC98-1FFA-B3246BBB92BF}"/>
                  </a:ext>
                </a:extLst>
              </p:cNvPr>
              <p:cNvSpPr/>
              <p:nvPr/>
            </p:nvSpPr>
            <p:spPr>
              <a:xfrm>
                <a:off x="3846413" y="1012568"/>
                <a:ext cx="1679595" cy="1686838"/>
              </a:xfrm>
              <a:prstGeom prst="ellipse">
                <a:avLst/>
              </a:prstGeom>
              <a:noFill/>
              <a:ln w="19050" cap="flat">
                <a:solidFill>
                  <a:srgbClr val="000000"/>
                </a:solidFill>
                <a:prstDash val="solid"/>
                <a:miter lim="800000"/>
              </a:ln>
              <a:effectLst/>
            </p:spPr>
            <p:txBody>
              <a:bodyPr wrap="square" lIns="45719" tIns="45719" rIns="45719" bIns="45719" numCol="1" anchor="ctr">
                <a:noAutofit/>
              </a:bodyPr>
              <a:lstStyle/>
              <a:p>
                <a:pPr algn="ctr" defTabSz="914400">
                  <a:lnSpc>
                    <a:spcPct val="100000"/>
                  </a:lnSpc>
                  <a:spcBef>
                    <a:spcPts val="0"/>
                  </a:spcBef>
                  <a:defRPr sz="1800">
                    <a:effectLst>
                      <a:outerShdw blurRad="38100" dist="19050" dir="2700000" rotWithShape="0">
                        <a:srgbClr val="000000">
                          <a:alpha val="40000"/>
                        </a:srgbClr>
                      </a:outerShdw>
                    </a:effectLst>
                    <a:latin typeface="Neue Haas Grotesk Text Pro"/>
                    <a:ea typeface="Neue Haas Grotesk Text Pro"/>
                    <a:cs typeface="Neue Haas Grotesk Text Pro"/>
                    <a:sym typeface="Neue Haas Grotesk Text Pro"/>
                  </a:defRPr>
                </a:pPr>
                <a:endParaRPr/>
              </a:p>
            </p:txBody>
          </p:sp>
          <p:sp>
            <p:nvSpPr>
              <p:cNvPr id="21" name="Elipse 8">
                <a:extLst>
                  <a:ext uri="{FF2B5EF4-FFF2-40B4-BE49-F238E27FC236}">
                    <a16:creationId xmlns:a16="http://schemas.microsoft.com/office/drawing/2014/main" id="{D150DC7D-DDAF-9C86-551D-5F324863EAE1}"/>
                  </a:ext>
                </a:extLst>
              </p:cNvPr>
              <p:cNvSpPr/>
              <p:nvPr/>
            </p:nvSpPr>
            <p:spPr>
              <a:xfrm>
                <a:off x="2166820" y="2699403"/>
                <a:ext cx="1679595" cy="1686837"/>
              </a:xfrm>
              <a:prstGeom prst="ellipse">
                <a:avLst/>
              </a:prstGeom>
              <a:noFill/>
              <a:ln w="19050" cap="flat">
                <a:solidFill>
                  <a:srgbClr val="000000"/>
                </a:solidFill>
                <a:prstDash val="solid"/>
                <a:miter lim="800000"/>
              </a:ln>
              <a:effectLst/>
            </p:spPr>
            <p:txBody>
              <a:bodyPr wrap="square" lIns="45719" tIns="45719" rIns="45719" bIns="45719" numCol="1" anchor="ctr">
                <a:noAutofit/>
              </a:bodyPr>
              <a:lstStyle/>
              <a:p>
                <a:pPr algn="ctr" defTabSz="914400">
                  <a:lnSpc>
                    <a:spcPct val="100000"/>
                  </a:lnSpc>
                  <a:spcBef>
                    <a:spcPts val="0"/>
                  </a:spcBef>
                  <a:defRPr sz="1800">
                    <a:effectLst>
                      <a:outerShdw blurRad="38100" dist="19050" dir="2700000" rotWithShape="0">
                        <a:srgbClr val="000000">
                          <a:alpha val="40000"/>
                        </a:srgbClr>
                      </a:outerShdw>
                    </a:effectLst>
                    <a:latin typeface="Neue Haas Grotesk Text Pro"/>
                    <a:ea typeface="Neue Haas Grotesk Text Pro"/>
                    <a:cs typeface="Neue Haas Grotesk Text Pro"/>
                    <a:sym typeface="Neue Haas Grotesk Text Pro"/>
                  </a:defRPr>
                </a:pPr>
                <a:endParaRPr/>
              </a:p>
            </p:txBody>
          </p:sp>
          <p:sp>
            <p:nvSpPr>
              <p:cNvPr id="22" name="Elipse 9">
                <a:extLst>
                  <a:ext uri="{FF2B5EF4-FFF2-40B4-BE49-F238E27FC236}">
                    <a16:creationId xmlns:a16="http://schemas.microsoft.com/office/drawing/2014/main" id="{F81CD04E-0B3E-9DF0-6B69-07C18AA027C5}"/>
                  </a:ext>
                </a:extLst>
              </p:cNvPr>
              <p:cNvSpPr/>
              <p:nvPr/>
            </p:nvSpPr>
            <p:spPr>
              <a:xfrm>
                <a:off x="358686" y="4403986"/>
                <a:ext cx="1679595" cy="1686837"/>
              </a:xfrm>
              <a:prstGeom prst="ellipse">
                <a:avLst/>
              </a:prstGeom>
              <a:noFill/>
              <a:ln w="19050" cap="flat">
                <a:solidFill>
                  <a:srgbClr val="000000"/>
                </a:solidFill>
                <a:prstDash val="solid"/>
                <a:miter lim="800000"/>
              </a:ln>
              <a:effectLst/>
            </p:spPr>
            <p:txBody>
              <a:bodyPr wrap="square" lIns="45719" tIns="45719" rIns="45719" bIns="45719" numCol="1" anchor="ctr">
                <a:noAutofit/>
              </a:bodyPr>
              <a:lstStyle/>
              <a:p>
                <a:pPr algn="ctr" defTabSz="914400">
                  <a:lnSpc>
                    <a:spcPct val="100000"/>
                  </a:lnSpc>
                  <a:spcBef>
                    <a:spcPts val="0"/>
                  </a:spcBef>
                  <a:defRPr sz="1800">
                    <a:effectLst>
                      <a:outerShdw blurRad="38100" dist="19050" dir="2700000" rotWithShape="0">
                        <a:srgbClr val="000000">
                          <a:alpha val="40000"/>
                        </a:srgbClr>
                      </a:outerShdw>
                    </a:effectLst>
                    <a:latin typeface="Neue Haas Grotesk Text Pro"/>
                    <a:ea typeface="Neue Haas Grotesk Text Pro"/>
                    <a:cs typeface="Neue Haas Grotesk Text Pro"/>
                    <a:sym typeface="Neue Haas Grotesk Text Pro"/>
                  </a:defRPr>
                </a:pPr>
                <a:endParaRPr/>
              </a:p>
            </p:txBody>
          </p:sp>
        </p:grpSp>
        <p:grpSp>
          <p:nvGrpSpPr>
            <p:cNvPr id="13" name="Group">
              <a:extLst>
                <a:ext uri="{FF2B5EF4-FFF2-40B4-BE49-F238E27FC236}">
                  <a16:creationId xmlns:a16="http://schemas.microsoft.com/office/drawing/2014/main" id="{B1919AA5-56A6-3819-AB57-50EBA9149C37}"/>
                </a:ext>
              </a:extLst>
            </p:cNvPr>
            <p:cNvGrpSpPr/>
            <p:nvPr/>
          </p:nvGrpSpPr>
          <p:grpSpPr>
            <a:xfrm>
              <a:off x="751453" y="2216028"/>
              <a:ext cx="11145556" cy="11330075"/>
              <a:chOff x="0" y="0"/>
              <a:chExt cx="11145555" cy="11330074"/>
            </a:xfrm>
          </p:grpSpPr>
          <p:pic>
            <p:nvPicPr>
              <p:cNvPr id="14" name="Marcador de contenido 6" descr="Marcador de contenido 6">
                <a:hlinkClick r:id="rId4"/>
                <a:extLst>
                  <a:ext uri="{FF2B5EF4-FFF2-40B4-BE49-F238E27FC236}">
                    <a16:creationId xmlns:a16="http://schemas.microsoft.com/office/drawing/2014/main" id="{8521EA3C-CBF6-FA61-8B49-AEDE19A6BCF1}"/>
                  </a:ext>
                </a:extLst>
              </p:cNvPr>
              <p:cNvPicPr>
                <a:picLocks noChangeAspect="1"/>
              </p:cNvPicPr>
              <p:nvPr/>
            </p:nvPicPr>
            <p:blipFill>
              <a:blip r:embed="rId5"/>
              <a:stretch>
                <a:fillRect/>
              </a:stretch>
            </p:blipFill>
            <p:spPr>
              <a:xfrm>
                <a:off x="742750" y="0"/>
                <a:ext cx="10402806" cy="11330075"/>
              </a:xfrm>
              <a:prstGeom prst="rect">
                <a:avLst/>
              </a:prstGeom>
              <a:ln w="12700" cap="flat">
                <a:noFill/>
                <a:miter lim="400000"/>
              </a:ln>
              <a:effectLst/>
            </p:spPr>
          </p:pic>
          <p:sp>
            <p:nvSpPr>
              <p:cNvPr id="15" name="Flecha derecha 10">
                <a:extLst>
                  <a:ext uri="{FF2B5EF4-FFF2-40B4-BE49-F238E27FC236}">
                    <a16:creationId xmlns:a16="http://schemas.microsoft.com/office/drawing/2014/main" id="{A5141776-62EA-1603-60E1-0D4DB2591AA8}"/>
                  </a:ext>
                </a:extLst>
              </p:cNvPr>
              <p:cNvSpPr/>
              <p:nvPr/>
            </p:nvSpPr>
            <p:spPr>
              <a:xfrm>
                <a:off x="33947" y="2293087"/>
                <a:ext cx="708804" cy="313877"/>
              </a:xfrm>
              <a:prstGeom prst="rightArrow">
                <a:avLst>
                  <a:gd name="adj1" fmla="val 50000"/>
                  <a:gd name="adj2" fmla="val 50000"/>
                </a:avLst>
              </a:prstGeom>
              <a:solidFill>
                <a:srgbClr val="000000"/>
              </a:solidFill>
              <a:ln w="12700" cap="flat">
                <a:solidFill>
                  <a:srgbClr val="000000"/>
                </a:solidFill>
                <a:prstDash val="solid"/>
                <a:miter lim="800000"/>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Neue Haas Grotesk Text Pro"/>
                    <a:ea typeface="Neue Haas Grotesk Text Pro"/>
                    <a:cs typeface="Neue Haas Grotesk Text Pro"/>
                    <a:sym typeface="Neue Haas Grotesk Text Pro"/>
                  </a:defRPr>
                </a:pPr>
                <a:endParaRPr/>
              </a:p>
            </p:txBody>
          </p:sp>
          <p:sp>
            <p:nvSpPr>
              <p:cNvPr id="16" name="Flecha derecha 11">
                <a:extLst>
                  <a:ext uri="{FF2B5EF4-FFF2-40B4-BE49-F238E27FC236}">
                    <a16:creationId xmlns:a16="http://schemas.microsoft.com/office/drawing/2014/main" id="{C38BC60A-313E-8B3D-BDD8-D505F7BEF02D}"/>
                  </a:ext>
                </a:extLst>
              </p:cNvPr>
              <p:cNvSpPr/>
              <p:nvPr/>
            </p:nvSpPr>
            <p:spPr>
              <a:xfrm>
                <a:off x="0" y="4658782"/>
                <a:ext cx="708804" cy="313877"/>
              </a:xfrm>
              <a:prstGeom prst="rightArrow">
                <a:avLst>
                  <a:gd name="adj1" fmla="val 50000"/>
                  <a:gd name="adj2" fmla="val 50000"/>
                </a:avLst>
              </a:prstGeom>
              <a:solidFill>
                <a:srgbClr val="000000"/>
              </a:solidFill>
              <a:ln w="12700" cap="flat">
                <a:solidFill>
                  <a:srgbClr val="000000"/>
                </a:solidFill>
                <a:prstDash val="solid"/>
                <a:miter lim="800000"/>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Neue Haas Grotesk Text Pro"/>
                    <a:ea typeface="Neue Haas Grotesk Text Pro"/>
                    <a:cs typeface="Neue Haas Grotesk Text Pro"/>
                    <a:sym typeface="Neue Haas Grotesk Text Pro"/>
                  </a:defRPr>
                </a:pPr>
                <a:endParaRPr/>
              </a:p>
            </p:txBody>
          </p:sp>
          <p:sp>
            <p:nvSpPr>
              <p:cNvPr id="17" name="Flecha derecha 12">
                <a:extLst>
                  <a:ext uri="{FF2B5EF4-FFF2-40B4-BE49-F238E27FC236}">
                    <a16:creationId xmlns:a16="http://schemas.microsoft.com/office/drawing/2014/main" id="{E0C726F8-5430-D7FE-EF83-F52F6D1D627A}"/>
                  </a:ext>
                </a:extLst>
              </p:cNvPr>
              <p:cNvSpPr/>
              <p:nvPr/>
            </p:nvSpPr>
            <p:spPr>
              <a:xfrm>
                <a:off x="67912" y="7013165"/>
                <a:ext cx="708805" cy="313878"/>
              </a:xfrm>
              <a:prstGeom prst="rightArrow">
                <a:avLst>
                  <a:gd name="adj1" fmla="val 50000"/>
                  <a:gd name="adj2" fmla="val 50000"/>
                </a:avLst>
              </a:prstGeom>
              <a:solidFill>
                <a:srgbClr val="000000"/>
              </a:solidFill>
              <a:ln w="12700" cap="flat">
                <a:solidFill>
                  <a:srgbClr val="000000"/>
                </a:solidFill>
                <a:prstDash val="solid"/>
                <a:miter lim="800000"/>
              </a:ln>
              <a:effectLst/>
            </p:spPr>
            <p:txBody>
              <a:bodyPr wrap="square" lIns="45719" tIns="45719" rIns="45719" bIns="45719" numCol="1" anchor="ctr">
                <a:noAutofit/>
              </a:bodyPr>
              <a:lstStyle/>
              <a:p>
                <a:pPr algn="ctr" defTabSz="914400">
                  <a:lnSpc>
                    <a:spcPct val="100000"/>
                  </a:lnSpc>
                  <a:spcBef>
                    <a:spcPts val="0"/>
                  </a:spcBef>
                  <a:defRPr sz="1800">
                    <a:solidFill>
                      <a:srgbClr val="FFFFFF"/>
                    </a:solidFill>
                    <a:latin typeface="Neue Haas Grotesk Text Pro"/>
                    <a:ea typeface="Neue Haas Grotesk Text Pro"/>
                    <a:cs typeface="Neue Haas Grotesk Text Pro"/>
                    <a:sym typeface="Neue Haas Grotesk Text Pro"/>
                  </a:defRPr>
                </a:pPr>
                <a:endParaRPr/>
              </a:p>
            </p:txBody>
          </p:sp>
        </p:grpSp>
      </p:grpSp>
      <p:sp>
        <p:nvSpPr>
          <p:cNvPr id="23" name="Erik Fabian Rico Castillo">
            <a:extLst>
              <a:ext uri="{FF2B5EF4-FFF2-40B4-BE49-F238E27FC236}">
                <a16:creationId xmlns:a16="http://schemas.microsoft.com/office/drawing/2014/main" id="{0A2250FE-4D50-50AE-88AA-332D33D40030}"/>
              </a:ext>
            </a:extLst>
          </p:cNvPr>
          <p:cNvSpPr txBox="1">
            <a:spLocks/>
          </p:cNvSpPr>
          <p:nvPr/>
        </p:nvSpPr>
        <p:spPr>
          <a:xfrm>
            <a:off x="1582850" y="197815"/>
            <a:ext cx="6996405"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1828754">
              <a:defRPr sz="8700" spc="-174">
                <a:solidFill>
                  <a:srgbClr val="000000"/>
                </a:solidFill>
              </a:defRPr>
            </a:pPr>
            <a:r>
              <a:rPr lang="es-CO" sz="3200" spc="-174" dirty="0">
                <a:solidFill>
                  <a:srgbClr val="000000"/>
                </a:solidFill>
              </a:rPr>
              <a:t>Respecto a la agenda 2030 (ODS)</a:t>
            </a:r>
            <a:endParaRPr lang="es-CO" sz="100" spc="-18" dirty="0">
              <a:solidFill>
                <a:srgbClr val="000000"/>
              </a:solidFill>
              <a:latin typeface="Times Roman"/>
              <a:ea typeface="Times Roman"/>
              <a:cs typeface="Times Roman"/>
              <a:sym typeface="Times Roman"/>
            </a:endParaRPr>
          </a:p>
        </p:txBody>
      </p:sp>
      <p:sp>
        <p:nvSpPr>
          <p:cNvPr id="25" name="CuadroTexto 24">
            <a:extLst>
              <a:ext uri="{FF2B5EF4-FFF2-40B4-BE49-F238E27FC236}">
                <a16:creationId xmlns:a16="http://schemas.microsoft.com/office/drawing/2014/main" id="{5D6D54B2-1A8A-D141-5D50-4EC3F329D6C3}"/>
              </a:ext>
            </a:extLst>
          </p:cNvPr>
          <p:cNvSpPr txBox="1"/>
          <p:nvPr/>
        </p:nvSpPr>
        <p:spPr>
          <a:xfrm>
            <a:off x="4743450" y="4272652"/>
            <a:ext cx="4045355" cy="338554"/>
          </a:xfrm>
          <a:prstGeom prst="rect">
            <a:avLst/>
          </a:prstGeom>
          <a:noFill/>
        </p:spPr>
        <p:txBody>
          <a:bodyPr wrap="square">
            <a:spAutoFit/>
          </a:bodyPr>
          <a:lstStyle/>
          <a:p>
            <a:pPr algn="just"/>
            <a:r>
              <a:rPr lang="es-MX" sz="800" b="0" u="none" strike="noStrike" dirty="0">
                <a:effectLst/>
                <a:latin typeface="Google Sans"/>
              </a:rPr>
              <a:t>(ODS) </a:t>
            </a:r>
            <a:r>
              <a:rPr lang="es-MX" sz="800" b="1" u="none" strike="noStrike" dirty="0">
                <a:effectLst/>
                <a:latin typeface="Google Sans"/>
              </a:rPr>
              <a:t>17 objetivos globales </a:t>
            </a:r>
            <a:r>
              <a:rPr lang="es-MX" sz="800" b="0" u="none" strike="noStrike" dirty="0">
                <a:effectLst/>
                <a:latin typeface="Google Sans"/>
              </a:rPr>
              <a:t>adoptados por las Naciones Unidas</a:t>
            </a:r>
            <a:r>
              <a:rPr lang="es-MX" sz="800" dirty="0"/>
              <a:t>. Se desglosan en </a:t>
            </a:r>
            <a:r>
              <a:rPr lang="es-MX" sz="800" b="1" u="none" strike="noStrike" dirty="0">
                <a:effectLst/>
                <a:latin typeface="Google Sans"/>
              </a:rPr>
              <a:t>169 metas</a:t>
            </a:r>
            <a:r>
              <a:rPr lang="es-MX" sz="800" dirty="0"/>
              <a:t> y un marco de </a:t>
            </a:r>
            <a:r>
              <a:rPr lang="es-MX" sz="800" b="1" u="none" strike="noStrike" dirty="0">
                <a:effectLst/>
                <a:latin typeface="Google Sans"/>
              </a:rPr>
              <a:t>234 indicadores globales</a:t>
            </a:r>
            <a:r>
              <a:rPr lang="es-MX" sz="800" dirty="0"/>
              <a:t>.</a:t>
            </a:r>
            <a:endParaRPr lang="es-CO" sz="800" dirty="0"/>
          </a:p>
        </p:txBody>
      </p:sp>
    </p:spTree>
    <p:extLst>
      <p:ext uri="{BB962C8B-B14F-4D97-AF65-F5344CB8AC3E}">
        <p14:creationId xmlns:p14="http://schemas.microsoft.com/office/powerpoint/2010/main" val="382198742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F0883-46A0-40F0-5788-F956DDDB1820}"/>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D70433BC-C52A-6D86-DE05-FDE4CBE986A3}"/>
              </a:ext>
            </a:extLst>
          </p:cNvPr>
          <p:cNvPicPr>
            <a:picLocks noChangeAspect="1"/>
          </p:cNvPicPr>
          <p:nvPr/>
        </p:nvPicPr>
        <p:blipFill>
          <a:blip r:embed="rId3"/>
          <a:stretch>
            <a:fillRect/>
          </a:stretch>
        </p:blipFill>
        <p:spPr>
          <a:xfrm>
            <a:off x="-161926" y="0"/>
            <a:ext cx="9401175" cy="4835723"/>
          </a:xfrm>
          <a:prstGeom prst="rect">
            <a:avLst/>
          </a:prstGeom>
        </p:spPr>
      </p:pic>
      <p:sp>
        <p:nvSpPr>
          <p:cNvPr id="8" name="CuadroTexto 7">
            <a:extLst>
              <a:ext uri="{FF2B5EF4-FFF2-40B4-BE49-F238E27FC236}">
                <a16:creationId xmlns:a16="http://schemas.microsoft.com/office/drawing/2014/main" id="{50D4C8AE-F1EA-7EED-D896-52C8436FB684}"/>
              </a:ext>
            </a:extLst>
          </p:cNvPr>
          <p:cNvSpPr txBox="1"/>
          <p:nvPr/>
        </p:nvSpPr>
        <p:spPr>
          <a:xfrm>
            <a:off x="74002" y="4835723"/>
            <a:ext cx="4607168" cy="307777"/>
          </a:xfrm>
          <a:prstGeom prst="rect">
            <a:avLst/>
          </a:prstGeom>
          <a:noFill/>
        </p:spPr>
        <p:txBody>
          <a:bodyPr wrap="square">
            <a:spAutoFit/>
          </a:bodyPr>
          <a:lstStyle/>
          <a:p>
            <a:pPr marL="0" indent="0">
              <a:buNone/>
            </a:pPr>
            <a:r>
              <a:rPr lang="nl-NL" sz="1400" b="1" dirty="0">
                <a:solidFill>
                  <a:schemeClr val="bg1"/>
                </a:solidFill>
              </a:rPr>
              <a:t>Fuente: OIT, 2024. OMS, 2024.</a:t>
            </a:r>
            <a:endParaRPr lang="es-MX" sz="1400" b="1" dirty="0">
              <a:solidFill>
                <a:schemeClr val="bg1"/>
              </a:solidFill>
            </a:endParaRPr>
          </a:p>
        </p:txBody>
      </p:sp>
      <p:graphicFrame>
        <p:nvGraphicFramePr>
          <p:cNvPr id="3" name="Marcador de contenido 4">
            <a:extLst>
              <a:ext uri="{FF2B5EF4-FFF2-40B4-BE49-F238E27FC236}">
                <a16:creationId xmlns:a16="http://schemas.microsoft.com/office/drawing/2014/main" id="{1372E6ED-0B8D-DE5D-3A86-6A5BD18C476A}"/>
              </a:ext>
            </a:extLst>
          </p:cNvPr>
          <p:cNvGraphicFramePr>
            <a:graphicFrameLocks/>
          </p:cNvGraphicFramePr>
          <p:nvPr>
            <p:extLst>
              <p:ext uri="{D42A27DB-BD31-4B8C-83A1-F6EECF244321}">
                <p14:modId xmlns:p14="http://schemas.microsoft.com/office/powerpoint/2010/main" val="2500412028"/>
              </p:ext>
            </p:extLst>
          </p:nvPr>
        </p:nvGraphicFramePr>
        <p:xfrm>
          <a:off x="-247650" y="716351"/>
          <a:ext cx="8982075" cy="32685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Erik Fabian Rico Castillo">
            <a:extLst>
              <a:ext uri="{FF2B5EF4-FFF2-40B4-BE49-F238E27FC236}">
                <a16:creationId xmlns:a16="http://schemas.microsoft.com/office/drawing/2014/main" id="{0042CD05-83AB-5A37-E453-974C77D807BF}"/>
              </a:ext>
            </a:extLst>
          </p:cNvPr>
          <p:cNvSpPr txBox="1">
            <a:spLocks/>
          </p:cNvSpPr>
          <p:nvPr/>
        </p:nvSpPr>
        <p:spPr>
          <a:xfrm>
            <a:off x="864820" y="77104"/>
            <a:ext cx="7632700"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1828754">
              <a:defRPr sz="8700" spc="-174">
                <a:solidFill>
                  <a:srgbClr val="000000"/>
                </a:solidFill>
              </a:defRPr>
            </a:pPr>
            <a:r>
              <a:rPr lang="es-MX" sz="2400" spc="-174" dirty="0">
                <a:solidFill>
                  <a:schemeClr val="bg1"/>
                </a:solidFill>
              </a:rPr>
              <a:t>¿Por qué este tema importa hoy?</a:t>
            </a:r>
            <a:endParaRPr lang="es-CO" sz="100" spc="-18" dirty="0">
              <a:solidFill>
                <a:schemeClr val="bg1"/>
              </a:solidFill>
              <a:latin typeface="Times Roman"/>
              <a:ea typeface="Times Roman"/>
              <a:cs typeface="Times Roman"/>
              <a:sym typeface="Times Roman"/>
            </a:endParaRPr>
          </a:p>
          <a:p>
            <a:pPr defTabSz="1828754">
              <a:defRPr sz="8700" spc="-174">
                <a:solidFill>
                  <a:srgbClr val="000000"/>
                </a:solidFill>
              </a:defRPr>
            </a:pPr>
            <a:endParaRPr lang="es-CO" sz="100" spc="-18" dirty="0">
              <a:solidFill>
                <a:schemeClr val="bg1"/>
              </a:solidFill>
              <a:latin typeface="Times Roman"/>
              <a:ea typeface="Times Roman"/>
              <a:cs typeface="Times Roman"/>
              <a:sym typeface="Times Roman"/>
            </a:endParaRPr>
          </a:p>
        </p:txBody>
      </p:sp>
      <p:sp>
        <p:nvSpPr>
          <p:cNvPr id="6" name="CuadroTexto 5">
            <a:extLst>
              <a:ext uri="{FF2B5EF4-FFF2-40B4-BE49-F238E27FC236}">
                <a16:creationId xmlns:a16="http://schemas.microsoft.com/office/drawing/2014/main" id="{586A8756-4E01-29BE-F384-5EA84CEFDCE1}"/>
              </a:ext>
            </a:extLst>
          </p:cNvPr>
          <p:cNvSpPr txBox="1"/>
          <p:nvPr/>
        </p:nvSpPr>
        <p:spPr>
          <a:xfrm>
            <a:off x="-66675" y="4943445"/>
            <a:ext cx="1943100" cy="200055"/>
          </a:xfrm>
          <a:prstGeom prst="rect">
            <a:avLst/>
          </a:prstGeom>
          <a:noFill/>
        </p:spPr>
        <p:txBody>
          <a:bodyPr wrap="square">
            <a:spAutoFit/>
          </a:bodyPr>
          <a:lstStyle/>
          <a:p>
            <a:pPr marL="0" indent="0">
              <a:buNone/>
            </a:pPr>
            <a:r>
              <a:rPr lang="nl-NL" sz="700" b="1" dirty="0"/>
              <a:t>Fuente: OIT, 2024. OMS, 2024.</a:t>
            </a:r>
            <a:endParaRPr lang="es-MX" sz="700" b="1" dirty="0"/>
          </a:p>
        </p:txBody>
      </p:sp>
      <p:sp>
        <p:nvSpPr>
          <p:cNvPr id="9" name="CuadroTexto 8">
            <a:extLst>
              <a:ext uri="{FF2B5EF4-FFF2-40B4-BE49-F238E27FC236}">
                <a16:creationId xmlns:a16="http://schemas.microsoft.com/office/drawing/2014/main" id="{A78C682A-9138-C298-E868-51DC07DF75DC}"/>
              </a:ext>
            </a:extLst>
          </p:cNvPr>
          <p:cNvSpPr txBox="1"/>
          <p:nvPr/>
        </p:nvSpPr>
        <p:spPr>
          <a:xfrm>
            <a:off x="180975" y="4366364"/>
            <a:ext cx="4991100" cy="415498"/>
          </a:xfrm>
          <a:prstGeom prst="rect">
            <a:avLst/>
          </a:prstGeom>
          <a:noFill/>
        </p:spPr>
        <p:txBody>
          <a:bodyPr wrap="square">
            <a:spAutoFit/>
          </a:bodyPr>
          <a:lstStyle/>
          <a:p>
            <a:pPr algn="just" defTabSz="914400"/>
            <a:r>
              <a:rPr lang="es-MX" sz="700" b="1" dirty="0">
                <a:solidFill>
                  <a:schemeClr val="bg1"/>
                </a:solidFill>
                <a:latin typeface="Neue Haas Grotesk Text Pro"/>
              </a:rPr>
              <a:t>En Colombia, se promueve la alineación con la política nacional de cambio climático y el bienestar laboral. Se enfatiza el uso de acuerdos climáticos internacionales para financiar proyectos de desarrollo sostenible y educar a comunidades rurales sobre prácticas sostenibles en sectores como el cafetalero.</a:t>
            </a:r>
            <a:endParaRPr lang="es-CO" sz="700" b="1" dirty="0">
              <a:solidFill>
                <a:schemeClr val="bg1"/>
              </a:solidFill>
              <a:latin typeface="Neue Haas Grotesk Text Pro"/>
            </a:endParaRPr>
          </a:p>
        </p:txBody>
      </p:sp>
    </p:spTree>
    <p:extLst>
      <p:ext uri="{BB962C8B-B14F-4D97-AF65-F5344CB8AC3E}">
        <p14:creationId xmlns:p14="http://schemas.microsoft.com/office/powerpoint/2010/main" val="178080226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FAA26-1F5F-373D-02C3-3DFD629726B6}"/>
            </a:ext>
          </a:extLst>
        </p:cNvPr>
        <p:cNvGrpSpPr/>
        <p:nvPr/>
      </p:nvGrpSpPr>
      <p:grpSpPr>
        <a:xfrm>
          <a:off x="0" y="0"/>
          <a:ext cx="0" cy="0"/>
          <a:chOff x="0" y="0"/>
          <a:chExt cx="0" cy="0"/>
        </a:xfrm>
      </p:grpSpPr>
      <p:grpSp>
        <p:nvGrpSpPr>
          <p:cNvPr id="43" name="Grupo 42">
            <a:extLst>
              <a:ext uri="{FF2B5EF4-FFF2-40B4-BE49-F238E27FC236}">
                <a16:creationId xmlns:a16="http://schemas.microsoft.com/office/drawing/2014/main" id="{D712EC03-2AAE-1BAD-1E66-304F8AEDC639}"/>
              </a:ext>
            </a:extLst>
          </p:cNvPr>
          <p:cNvGrpSpPr/>
          <p:nvPr/>
        </p:nvGrpSpPr>
        <p:grpSpPr>
          <a:xfrm>
            <a:off x="0" y="-11066"/>
            <a:ext cx="9144000" cy="4671966"/>
            <a:chOff x="0" y="-11066"/>
            <a:chExt cx="9144000" cy="4671966"/>
          </a:xfrm>
        </p:grpSpPr>
        <p:sp>
          <p:nvSpPr>
            <p:cNvPr id="2" name="Erik Fabian Rico Castillo">
              <a:extLst>
                <a:ext uri="{FF2B5EF4-FFF2-40B4-BE49-F238E27FC236}">
                  <a16:creationId xmlns:a16="http://schemas.microsoft.com/office/drawing/2014/main" id="{A3A7727F-93B2-526F-D68B-CF34736C3781}"/>
                </a:ext>
              </a:extLst>
            </p:cNvPr>
            <p:cNvSpPr txBox="1">
              <a:spLocks/>
            </p:cNvSpPr>
            <p:nvPr/>
          </p:nvSpPr>
          <p:spPr>
            <a:xfrm>
              <a:off x="1032399" y="55516"/>
              <a:ext cx="7079199"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endParaRPr lang="es-CO" sz="100" spc="-18" dirty="0">
                <a:solidFill>
                  <a:srgbClr val="000000"/>
                </a:solidFill>
                <a:latin typeface="Times Roman"/>
                <a:ea typeface="Times Roman"/>
                <a:cs typeface="Times Roman"/>
                <a:sym typeface="Times Roman"/>
              </a:endParaRPr>
            </a:p>
          </p:txBody>
        </p:sp>
        <p:sp>
          <p:nvSpPr>
            <p:cNvPr id="32" name="AutoShape 20" descr="Evidencias de aceleración climática 2026">
              <a:extLst>
                <a:ext uri="{FF2B5EF4-FFF2-40B4-BE49-F238E27FC236}">
                  <a16:creationId xmlns:a16="http://schemas.microsoft.com/office/drawing/2014/main" id="{868BC2A5-03C1-8BDA-7B5D-71ECC5C760A6}"/>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38" name="Imagen 37">
              <a:extLst>
                <a:ext uri="{FF2B5EF4-FFF2-40B4-BE49-F238E27FC236}">
                  <a16:creationId xmlns:a16="http://schemas.microsoft.com/office/drawing/2014/main" id="{41FB100B-6412-C67C-8A80-1AE893302432}"/>
                </a:ext>
              </a:extLst>
            </p:cNvPr>
            <p:cNvPicPr>
              <a:picLocks noChangeAspect="1"/>
            </p:cNvPicPr>
            <p:nvPr/>
          </p:nvPicPr>
          <p:blipFill>
            <a:blip r:embed="rId3"/>
            <a:stretch>
              <a:fillRect/>
            </a:stretch>
          </p:blipFill>
          <p:spPr>
            <a:xfrm>
              <a:off x="0" y="-11066"/>
              <a:ext cx="9144000" cy="4671966"/>
            </a:xfrm>
            <a:prstGeom prst="rect">
              <a:avLst/>
            </a:prstGeom>
          </p:spPr>
        </p:pic>
        <p:pic>
          <p:nvPicPr>
            <p:cNvPr id="39" name="pasted-movie.png" descr="pasted-movie.png">
              <a:hlinkClick r:id="rId4"/>
              <a:extLst>
                <a:ext uri="{FF2B5EF4-FFF2-40B4-BE49-F238E27FC236}">
                  <a16:creationId xmlns:a16="http://schemas.microsoft.com/office/drawing/2014/main" id="{CC0345C7-36CC-A583-9858-32425FEBD66A}"/>
                </a:ext>
              </a:extLst>
            </p:cNvPr>
            <p:cNvPicPr>
              <a:picLocks noChangeAspect="1"/>
            </p:cNvPicPr>
            <p:nvPr/>
          </p:nvPicPr>
          <p:blipFill>
            <a:blip r:embed="rId5"/>
            <a:srcRect l="3426" r="1319"/>
            <a:stretch>
              <a:fillRect/>
            </a:stretch>
          </p:blipFill>
          <p:spPr>
            <a:xfrm>
              <a:off x="3588815" y="55516"/>
              <a:ext cx="5206842" cy="3164662"/>
            </a:xfrm>
            <a:prstGeom prst="rect">
              <a:avLst/>
            </a:prstGeom>
            <a:ln w="12700">
              <a:miter lim="400000"/>
            </a:ln>
          </p:spPr>
        </p:pic>
      </p:grpSp>
    </p:spTree>
    <p:extLst>
      <p:ext uri="{BB962C8B-B14F-4D97-AF65-F5344CB8AC3E}">
        <p14:creationId xmlns:p14="http://schemas.microsoft.com/office/powerpoint/2010/main" val="22068515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EC281-C347-E1CB-B621-9FEB96BD5E34}"/>
            </a:ext>
          </a:extLst>
        </p:cNvPr>
        <p:cNvGrpSpPr/>
        <p:nvPr/>
      </p:nvGrpSpPr>
      <p:grpSpPr>
        <a:xfrm>
          <a:off x="0" y="0"/>
          <a:ext cx="0" cy="0"/>
          <a:chOff x="0" y="0"/>
          <a:chExt cx="0" cy="0"/>
        </a:xfrm>
      </p:grpSpPr>
      <p:grpSp>
        <p:nvGrpSpPr>
          <p:cNvPr id="57" name="Grupo 56">
            <a:extLst>
              <a:ext uri="{FF2B5EF4-FFF2-40B4-BE49-F238E27FC236}">
                <a16:creationId xmlns:a16="http://schemas.microsoft.com/office/drawing/2014/main" id="{5A7BE252-BD0E-953D-79AA-44EC69F19624}"/>
              </a:ext>
            </a:extLst>
          </p:cNvPr>
          <p:cNvGrpSpPr/>
          <p:nvPr/>
        </p:nvGrpSpPr>
        <p:grpSpPr>
          <a:xfrm>
            <a:off x="0" y="0"/>
            <a:ext cx="9143999" cy="4736123"/>
            <a:chOff x="0" y="0"/>
            <a:chExt cx="9143999" cy="4736123"/>
          </a:xfrm>
        </p:grpSpPr>
        <p:pic>
          <p:nvPicPr>
            <p:cNvPr id="51" name="Imagen 50">
              <a:extLst>
                <a:ext uri="{FF2B5EF4-FFF2-40B4-BE49-F238E27FC236}">
                  <a16:creationId xmlns:a16="http://schemas.microsoft.com/office/drawing/2014/main" id="{E3EB0BC3-F2CD-DD55-1F50-C2270D5A461D}"/>
                </a:ext>
              </a:extLst>
            </p:cNvPr>
            <p:cNvPicPr>
              <a:picLocks noChangeAspect="1"/>
            </p:cNvPicPr>
            <p:nvPr/>
          </p:nvPicPr>
          <p:blipFill>
            <a:blip r:embed="rId3"/>
            <a:srcRect r="1923"/>
            <a:stretch>
              <a:fillRect/>
            </a:stretch>
          </p:blipFill>
          <p:spPr>
            <a:xfrm>
              <a:off x="0" y="0"/>
              <a:ext cx="9143999" cy="4736123"/>
            </a:xfrm>
            <a:prstGeom prst="rect">
              <a:avLst/>
            </a:prstGeom>
          </p:spPr>
        </p:pic>
        <p:pic>
          <p:nvPicPr>
            <p:cNvPr id="54" name="Imagen 53">
              <a:hlinkClick r:id="rId4"/>
              <a:extLst>
                <a:ext uri="{FF2B5EF4-FFF2-40B4-BE49-F238E27FC236}">
                  <a16:creationId xmlns:a16="http://schemas.microsoft.com/office/drawing/2014/main" id="{B88BA28E-D5E9-69C3-3A49-4691C0355E65}"/>
                </a:ext>
              </a:extLst>
            </p:cNvPr>
            <p:cNvPicPr>
              <a:picLocks noChangeAspect="1"/>
            </p:cNvPicPr>
            <p:nvPr/>
          </p:nvPicPr>
          <p:blipFill>
            <a:blip r:embed="rId5">
              <a:extLst>
                <a:ext uri="{28A0092B-C50C-407E-A947-70E740481C1C}">
                  <a14:useLocalDpi xmlns:a14="http://schemas.microsoft.com/office/drawing/2010/main" val="0"/>
                </a:ext>
              </a:extLst>
            </a:blip>
            <a:srcRect b="14655"/>
            <a:stretch>
              <a:fillRect/>
            </a:stretch>
          </p:blipFill>
          <p:spPr>
            <a:xfrm>
              <a:off x="316522" y="1594338"/>
              <a:ext cx="4126523" cy="1383324"/>
            </a:xfrm>
            <a:prstGeom prst="rect">
              <a:avLst/>
            </a:prstGeom>
          </p:spPr>
        </p:pic>
        <p:pic>
          <p:nvPicPr>
            <p:cNvPr id="56" name="Imagen 55">
              <a:extLst>
                <a:ext uri="{FF2B5EF4-FFF2-40B4-BE49-F238E27FC236}">
                  <a16:creationId xmlns:a16="http://schemas.microsoft.com/office/drawing/2014/main" id="{29B91C58-F61E-9C2B-CB43-82F6FF92756A}"/>
                </a:ext>
              </a:extLst>
            </p:cNvPr>
            <p:cNvPicPr>
              <a:picLocks noChangeAspect="1"/>
            </p:cNvPicPr>
            <p:nvPr/>
          </p:nvPicPr>
          <p:blipFill>
            <a:blip r:embed="rId6" cstate="print">
              <a:extLst>
                <a:ext uri="{28A0092B-C50C-407E-A947-70E740481C1C}">
                  <a14:useLocalDpi xmlns:a14="http://schemas.microsoft.com/office/drawing/2010/main" val="0"/>
                </a:ext>
              </a:extLst>
            </a:blip>
            <a:srcRect b="16167"/>
            <a:stretch>
              <a:fillRect/>
            </a:stretch>
          </p:blipFill>
          <p:spPr>
            <a:xfrm>
              <a:off x="4759566" y="1594338"/>
              <a:ext cx="3974125" cy="1350186"/>
            </a:xfrm>
            <a:prstGeom prst="rect">
              <a:avLst/>
            </a:prstGeom>
          </p:spPr>
        </p:pic>
      </p:grpSp>
      <p:sp>
        <p:nvSpPr>
          <p:cNvPr id="3" name="CuadroTexto 2">
            <a:extLst>
              <a:ext uri="{FF2B5EF4-FFF2-40B4-BE49-F238E27FC236}">
                <a16:creationId xmlns:a16="http://schemas.microsoft.com/office/drawing/2014/main" id="{A246CABE-C6FC-5AA5-D5B1-EAFF2763A8F5}"/>
              </a:ext>
            </a:extLst>
          </p:cNvPr>
          <p:cNvSpPr txBox="1"/>
          <p:nvPr/>
        </p:nvSpPr>
        <p:spPr>
          <a:xfrm>
            <a:off x="223837" y="4736123"/>
            <a:ext cx="5691188" cy="338554"/>
          </a:xfrm>
          <a:prstGeom prst="rect">
            <a:avLst/>
          </a:prstGeom>
          <a:noFill/>
        </p:spPr>
        <p:txBody>
          <a:bodyPr wrap="square">
            <a:spAutoFit/>
          </a:bodyPr>
          <a:lstStyle/>
          <a:p>
            <a:pPr algn="l"/>
            <a:r>
              <a:rPr lang="en-US" sz="800" b="0" i="0" dirty="0">
                <a:solidFill>
                  <a:srgbClr val="2E2E2E"/>
                </a:solidFill>
                <a:effectLst/>
                <a:latin typeface="Source Sans Pro" panose="020B0503030403020204" pitchFamily="34" charset="0"/>
              </a:rPr>
              <a:t>Romanello M, Napoli C, Green C et al. </a:t>
            </a:r>
            <a:r>
              <a:rPr lang="en-US" sz="800" b="1" i="0" dirty="0">
                <a:solidFill>
                  <a:srgbClr val="2E2E2E"/>
                </a:solidFill>
                <a:effectLst/>
                <a:latin typeface="Source Sans Pro" panose="020B0503030403020204" pitchFamily="34" charset="0"/>
              </a:rPr>
              <a:t>The 2023 report of the </a:t>
            </a:r>
            <a:r>
              <a:rPr lang="en-US" sz="800" b="1" i="1" dirty="0">
                <a:solidFill>
                  <a:srgbClr val="2E2E2E"/>
                </a:solidFill>
                <a:effectLst/>
                <a:latin typeface="Source Sans Pro" panose="020B0503030403020204" pitchFamily="34" charset="0"/>
              </a:rPr>
              <a:t>Lancet</a:t>
            </a:r>
            <a:r>
              <a:rPr lang="en-US" sz="800" b="1" i="0" dirty="0">
                <a:solidFill>
                  <a:srgbClr val="2E2E2E"/>
                </a:solidFill>
                <a:effectLst/>
                <a:latin typeface="Source Sans Pro" panose="020B0503030403020204" pitchFamily="34" charset="0"/>
              </a:rPr>
              <a:t> Countdown on health and climate change: the imperative for a health-</a:t>
            </a:r>
            <a:r>
              <a:rPr lang="en-US" sz="800" b="1" i="0" dirty="0" err="1">
                <a:solidFill>
                  <a:srgbClr val="2E2E2E"/>
                </a:solidFill>
                <a:effectLst/>
                <a:latin typeface="Source Sans Pro" panose="020B0503030403020204" pitchFamily="34" charset="0"/>
              </a:rPr>
              <a:t>centred</a:t>
            </a:r>
            <a:r>
              <a:rPr lang="en-US" sz="800" b="1" i="0" dirty="0">
                <a:solidFill>
                  <a:srgbClr val="2E2E2E"/>
                </a:solidFill>
                <a:effectLst/>
                <a:latin typeface="Source Sans Pro" panose="020B0503030403020204" pitchFamily="34" charset="0"/>
              </a:rPr>
              <a:t> response in a world facing irreversible harms </a:t>
            </a:r>
            <a:r>
              <a:rPr lang="en-US" sz="800" b="0" i="0" dirty="0">
                <a:solidFill>
                  <a:srgbClr val="2E2E2E"/>
                </a:solidFill>
                <a:effectLst/>
                <a:latin typeface="Source Sans Pro" panose="020B0503030403020204" pitchFamily="34" charset="0"/>
              </a:rPr>
              <a:t>The Lancet, 2023; 402, 2346-2394</a:t>
            </a:r>
          </a:p>
        </p:txBody>
      </p:sp>
    </p:spTree>
    <p:extLst>
      <p:ext uri="{BB962C8B-B14F-4D97-AF65-F5344CB8AC3E}">
        <p14:creationId xmlns:p14="http://schemas.microsoft.com/office/powerpoint/2010/main" val="247336721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3B031-2A06-E2F3-3016-2B8B3B455DC1}"/>
            </a:ext>
          </a:extLst>
        </p:cNvPr>
        <p:cNvGrpSpPr/>
        <p:nvPr/>
      </p:nvGrpSpPr>
      <p:grpSpPr>
        <a:xfrm>
          <a:off x="0" y="0"/>
          <a:ext cx="0" cy="0"/>
          <a:chOff x="0" y="0"/>
          <a:chExt cx="0" cy="0"/>
        </a:xfrm>
      </p:grpSpPr>
      <p:grpSp>
        <p:nvGrpSpPr>
          <p:cNvPr id="12" name="Grupo 11">
            <a:extLst>
              <a:ext uri="{FF2B5EF4-FFF2-40B4-BE49-F238E27FC236}">
                <a16:creationId xmlns:a16="http://schemas.microsoft.com/office/drawing/2014/main" id="{F11EBCBA-BBF3-EE38-E113-C8110CC36FEB}"/>
              </a:ext>
            </a:extLst>
          </p:cNvPr>
          <p:cNvGrpSpPr/>
          <p:nvPr/>
        </p:nvGrpSpPr>
        <p:grpSpPr>
          <a:xfrm>
            <a:off x="76200" y="132948"/>
            <a:ext cx="8991599" cy="4877604"/>
            <a:chOff x="76200" y="132948"/>
            <a:chExt cx="8991599" cy="4877604"/>
          </a:xfrm>
        </p:grpSpPr>
        <p:pic>
          <p:nvPicPr>
            <p:cNvPr id="11" name="Imagen 10">
              <a:extLst>
                <a:ext uri="{FF2B5EF4-FFF2-40B4-BE49-F238E27FC236}">
                  <a16:creationId xmlns:a16="http://schemas.microsoft.com/office/drawing/2014/main" id="{35CE7A58-0713-06F3-311A-7CBA75AC7348}"/>
                </a:ext>
              </a:extLst>
            </p:cNvPr>
            <p:cNvPicPr>
              <a:picLocks noChangeAspect="1"/>
            </p:cNvPicPr>
            <p:nvPr/>
          </p:nvPicPr>
          <p:blipFill>
            <a:blip r:embed="rId3"/>
            <a:stretch>
              <a:fillRect/>
            </a:stretch>
          </p:blipFill>
          <p:spPr>
            <a:xfrm>
              <a:off x="76200" y="152400"/>
              <a:ext cx="8991599" cy="4552950"/>
            </a:xfrm>
            <a:prstGeom prst="rect">
              <a:avLst/>
            </a:prstGeom>
          </p:spPr>
        </p:pic>
        <p:sp>
          <p:nvSpPr>
            <p:cNvPr id="5" name="CuadroTexto 4">
              <a:extLst>
                <a:ext uri="{FF2B5EF4-FFF2-40B4-BE49-F238E27FC236}">
                  <a16:creationId xmlns:a16="http://schemas.microsoft.com/office/drawing/2014/main" id="{9A6F99A8-7DFB-804E-DCC5-BC533B30A682}"/>
                </a:ext>
              </a:extLst>
            </p:cNvPr>
            <p:cNvSpPr txBox="1"/>
            <p:nvPr/>
          </p:nvSpPr>
          <p:spPr>
            <a:xfrm>
              <a:off x="171450" y="4671998"/>
              <a:ext cx="4752976" cy="338554"/>
            </a:xfrm>
            <a:prstGeom prst="rect">
              <a:avLst/>
            </a:prstGeom>
            <a:noFill/>
          </p:spPr>
          <p:txBody>
            <a:bodyPr wrap="square">
              <a:spAutoFit/>
            </a:bodyPr>
            <a:lstStyle/>
            <a:p>
              <a:r>
                <a:rPr lang="es-MX" sz="800" dirty="0"/>
                <a:t>Estimación ilustrativa basada en población ocupada, horas anuales trabajadas OCDE y porcentajes PWHL de Lancet </a:t>
              </a:r>
              <a:r>
                <a:rPr lang="es-MX" sz="800" dirty="0" err="1"/>
                <a:t>Countdown</a:t>
              </a:r>
              <a:r>
                <a:rPr lang="es-MX" sz="800" dirty="0"/>
                <a:t>, orientada a dimensionar el posible impacto del calor en el contexto laboral colombiano.</a:t>
              </a:r>
            </a:p>
          </p:txBody>
        </p:sp>
        <p:pic>
          <p:nvPicPr>
            <p:cNvPr id="6146" name="Picture 2" descr="Imágenes de Mapa colombia formato bmp - Descarga gratuita en Magnific">
              <a:extLst>
                <a:ext uri="{FF2B5EF4-FFF2-40B4-BE49-F238E27FC236}">
                  <a16:creationId xmlns:a16="http://schemas.microsoft.com/office/drawing/2014/main" id="{A442594C-1F70-03F2-0AEA-4EAF42D201DA}"/>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1811" r="7086"/>
            <a:stretch>
              <a:fillRect/>
            </a:stretch>
          </p:blipFill>
          <p:spPr bwMode="auto">
            <a:xfrm>
              <a:off x="171450" y="132948"/>
              <a:ext cx="770246" cy="672270"/>
            </a:xfrm>
            <a:prstGeom prst="ellipse">
              <a:avLst/>
            </a:prstGeom>
            <a:ln w="3175" cap="rnd">
              <a:solidFill>
                <a:schemeClr val="bg1"/>
              </a:solidFill>
            </a:ln>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5529373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C529E-D97A-35D6-8BC6-C0B28837D6FA}"/>
            </a:ext>
          </a:extLst>
        </p:cNvPr>
        <p:cNvGrpSpPr/>
        <p:nvPr/>
      </p:nvGrpSpPr>
      <p:grpSpPr>
        <a:xfrm>
          <a:off x="0" y="0"/>
          <a:ext cx="0" cy="0"/>
          <a:chOff x="0" y="0"/>
          <a:chExt cx="0" cy="0"/>
        </a:xfrm>
      </p:grpSpPr>
      <p:pic>
        <p:nvPicPr>
          <p:cNvPr id="27" name="Imagen 26">
            <a:extLst>
              <a:ext uri="{FF2B5EF4-FFF2-40B4-BE49-F238E27FC236}">
                <a16:creationId xmlns:a16="http://schemas.microsoft.com/office/drawing/2014/main" id="{18EA114F-989D-0DF3-781F-FEA34EAFDEDD}"/>
              </a:ext>
            </a:extLst>
          </p:cNvPr>
          <p:cNvPicPr>
            <a:picLocks noChangeAspect="1"/>
          </p:cNvPicPr>
          <p:nvPr/>
        </p:nvPicPr>
        <p:blipFill>
          <a:blip r:embed="rId3"/>
          <a:stretch>
            <a:fillRect/>
          </a:stretch>
        </p:blipFill>
        <p:spPr>
          <a:xfrm>
            <a:off x="4859" y="0"/>
            <a:ext cx="9139141" cy="4787900"/>
          </a:xfrm>
          <a:prstGeom prst="rect">
            <a:avLst/>
          </a:prstGeom>
        </p:spPr>
      </p:pic>
    </p:spTree>
    <p:extLst>
      <p:ext uri="{BB962C8B-B14F-4D97-AF65-F5344CB8AC3E}">
        <p14:creationId xmlns:p14="http://schemas.microsoft.com/office/powerpoint/2010/main" val="210602347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76855-883D-54B8-BB2A-C2B8F5C75F19}"/>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685499B7-E582-459B-EECD-0556361D7CEE}"/>
              </a:ext>
            </a:extLst>
          </p:cNvPr>
          <p:cNvSpPr/>
          <p:nvPr/>
        </p:nvSpPr>
        <p:spPr>
          <a:xfrm>
            <a:off x="0" y="2203"/>
            <a:ext cx="9144000" cy="473635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CO"/>
          </a:p>
        </p:txBody>
      </p:sp>
      <p:pic>
        <p:nvPicPr>
          <p:cNvPr id="25" name="Imagen 24">
            <a:extLst>
              <a:ext uri="{FF2B5EF4-FFF2-40B4-BE49-F238E27FC236}">
                <a16:creationId xmlns:a16="http://schemas.microsoft.com/office/drawing/2014/main" id="{1BD36884-21EE-1DBE-353B-FB84BD12117C}"/>
              </a:ext>
            </a:extLst>
          </p:cNvPr>
          <p:cNvPicPr>
            <a:picLocks noChangeAspect="1"/>
          </p:cNvPicPr>
          <p:nvPr/>
        </p:nvPicPr>
        <p:blipFill>
          <a:blip r:embed="rId2">
            <a:alphaModFix amt="39000"/>
            <a:extLst>
              <a:ext uri="{28A0092B-C50C-407E-A947-70E740481C1C}">
                <a14:useLocalDpi xmlns:a14="http://schemas.microsoft.com/office/drawing/2010/main" val="0"/>
              </a:ext>
            </a:extLst>
          </a:blip>
          <a:stretch>
            <a:fillRect/>
          </a:stretch>
        </p:blipFill>
        <p:spPr>
          <a:xfrm>
            <a:off x="-54142" y="-78403"/>
            <a:ext cx="9198141" cy="4814753"/>
          </a:xfrm>
          <a:prstGeom prst="rect">
            <a:avLst/>
          </a:prstGeom>
        </p:spPr>
      </p:pic>
      <p:sp>
        <p:nvSpPr>
          <p:cNvPr id="2" name="Erik Fabian Rico Castillo">
            <a:extLst>
              <a:ext uri="{FF2B5EF4-FFF2-40B4-BE49-F238E27FC236}">
                <a16:creationId xmlns:a16="http://schemas.microsoft.com/office/drawing/2014/main" id="{A43F1C89-4029-AAF4-7B1E-05BA0FE9C6CD}"/>
              </a:ext>
            </a:extLst>
          </p:cNvPr>
          <p:cNvSpPr txBox="1">
            <a:spLocks/>
          </p:cNvSpPr>
          <p:nvPr/>
        </p:nvSpPr>
        <p:spPr>
          <a:xfrm>
            <a:off x="740229" y="407150"/>
            <a:ext cx="8192801" cy="94267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CO" sz="2000" spc="-174" dirty="0">
                <a:solidFill>
                  <a:schemeClr val="bg1"/>
                </a:solidFill>
              </a:rPr>
              <a:t>Categorías de análisis críticas del cambio climático relacionadas a los trabajadores</a:t>
            </a:r>
            <a:endParaRPr lang="es-CO" sz="100" spc="-18" dirty="0">
              <a:solidFill>
                <a:schemeClr val="bg1"/>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F8761AC5-5B2D-EC3C-2563-80499BCB3D22}"/>
              </a:ext>
            </a:extLst>
          </p:cNvPr>
          <p:cNvSpPr txBox="1">
            <a:spLocks/>
          </p:cNvSpPr>
          <p:nvPr/>
        </p:nvSpPr>
        <p:spPr>
          <a:xfrm>
            <a:off x="406274" y="1472943"/>
            <a:ext cx="8331452" cy="2313127"/>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r>
              <a:rPr lang="es-MX" sz="1600" b="1" dirty="0">
                <a:solidFill>
                  <a:srgbClr val="FFFF00"/>
                </a:solidFill>
              </a:rPr>
              <a:t>Salud mental laboral y riesgos psicosociales emergentes.</a:t>
            </a:r>
          </a:p>
          <a:p>
            <a:pPr marL="342900" indent="-342900">
              <a:buFont typeface="+mj-lt"/>
              <a:buAutoNum type="arabicPeriod"/>
            </a:pPr>
            <a:r>
              <a:rPr lang="es-MX" sz="1600" b="1" dirty="0">
                <a:solidFill>
                  <a:schemeClr val="bg1"/>
                </a:solidFill>
              </a:rPr>
              <a:t>Estrés térmico y calor extremo. </a:t>
            </a:r>
            <a:r>
              <a:rPr lang="es-MX" sz="1600" b="1" dirty="0">
                <a:solidFill>
                  <a:schemeClr val="bg1"/>
                </a:solidFill>
                <a:hlinkClick r:id="rId3">
                  <a:extLst>
                    <a:ext uri="{A12FA001-AC4F-418D-AE19-62706E023703}">
                      <ahyp:hlinkClr xmlns:ahyp="http://schemas.microsoft.com/office/drawing/2018/hyperlinkcolor" val="tx"/>
                    </a:ext>
                  </a:extLst>
                </a:hlinkClick>
              </a:rPr>
              <a:t> </a:t>
            </a:r>
            <a:endParaRPr lang="es-MX" sz="1600" b="1" dirty="0">
              <a:solidFill>
                <a:schemeClr val="bg1"/>
              </a:solidFill>
            </a:endParaRPr>
          </a:p>
          <a:p>
            <a:pPr marL="342900" indent="-342900">
              <a:buFont typeface="+mj-lt"/>
              <a:buAutoNum type="arabicPeriod"/>
            </a:pPr>
            <a:r>
              <a:rPr lang="es-MX" sz="1600" b="1" dirty="0">
                <a:solidFill>
                  <a:schemeClr val="bg1"/>
                </a:solidFill>
              </a:rPr>
              <a:t>Radiación ultravioleta. </a:t>
            </a:r>
          </a:p>
          <a:p>
            <a:pPr marL="342900" indent="-342900">
              <a:buFont typeface="+mj-lt"/>
              <a:buAutoNum type="arabicPeriod"/>
            </a:pPr>
            <a:r>
              <a:rPr lang="es-MX" sz="1600" b="1" dirty="0">
                <a:solidFill>
                  <a:schemeClr val="bg1"/>
                </a:solidFill>
              </a:rPr>
              <a:t>Contaminación del aire en el lugar de trabajo y urbes. </a:t>
            </a:r>
          </a:p>
          <a:p>
            <a:pPr marL="342900" indent="-342900">
              <a:buFont typeface="+mj-lt"/>
              <a:buAutoNum type="arabicPeriod"/>
            </a:pPr>
            <a:r>
              <a:rPr lang="es-MX" sz="1600" b="1" dirty="0">
                <a:solidFill>
                  <a:schemeClr val="bg1"/>
                </a:solidFill>
              </a:rPr>
              <a:t>Eventos climáticos extremos. </a:t>
            </a:r>
          </a:p>
          <a:p>
            <a:pPr marL="342900" indent="-342900">
              <a:buFont typeface="+mj-lt"/>
              <a:buAutoNum type="arabicPeriod"/>
            </a:pPr>
            <a:r>
              <a:rPr lang="es-MX" sz="1600" b="1" dirty="0">
                <a:solidFill>
                  <a:schemeClr val="bg1"/>
                </a:solidFill>
              </a:rPr>
              <a:t>Enfermedades transmitidas por vectores.</a:t>
            </a:r>
          </a:p>
          <a:p>
            <a:pPr marL="342900" indent="-342900">
              <a:buFont typeface="+mj-lt"/>
              <a:buAutoNum type="arabicPeriod"/>
            </a:pPr>
            <a:r>
              <a:rPr lang="es-MX" sz="1600" b="1" dirty="0">
                <a:solidFill>
                  <a:schemeClr val="bg1"/>
                </a:solidFill>
              </a:rPr>
              <a:t>Exposición a agroquímicos.</a:t>
            </a:r>
          </a:p>
          <a:p>
            <a:pPr marL="0" indent="0" algn="just" defTabSz="1146019">
              <a:spcBef>
                <a:spcPts val="2100"/>
              </a:spcBef>
              <a:buNone/>
              <a:defRPr sz="3055"/>
            </a:pPr>
            <a:endParaRPr lang="es-MX" sz="1600" b="1" dirty="0">
              <a:solidFill>
                <a:schemeClr val="bg1"/>
              </a:solidFill>
            </a:endParaRPr>
          </a:p>
          <a:p>
            <a:pPr marL="0" indent="0" algn="just" defTabSz="1146019">
              <a:spcBef>
                <a:spcPts val="2100"/>
              </a:spcBef>
              <a:buNone/>
              <a:defRPr sz="3055"/>
            </a:pPr>
            <a:r>
              <a:rPr lang="es-MX" sz="1600" b="1" dirty="0">
                <a:solidFill>
                  <a:schemeClr val="bg1"/>
                </a:solidFill>
              </a:rPr>
              <a:t> </a:t>
            </a:r>
          </a:p>
        </p:txBody>
      </p:sp>
      <p:sp>
        <p:nvSpPr>
          <p:cNvPr id="6" name="CuadroTexto 5">
            <a:extLst>
              <a:ext uri="{FF2B5EF4-FFF2-40B4-BE49-F238E27FC236}">
                <a16:creationId xmlns:a16="http://schemas.microsoft.com/office/drawing/2014/main" id="{9CC59D95-BF7C-4704-FC06-3272DD9D96DB}"/>
              </a:ext>
            </a:extLst>
          </p:cNvPr>
          <p:cNvSpPr txBox="1"/>
          <p:nvPr/>
        </p:nvSpPr>
        <p:spPr>
          <a:xfrm>
            <a:off x="4535906" y="3699133"/>
            <a:ext cx="4608094" cy="830997"/>
          </a:xfrm>
          <a:prstGeom prst="rect">
            <a:avLst/>
          </a:prstGeom>
          <a:noFill/>
        </p:spPr>
        <p:txBody>
          <a:bodyPr wrap="square">
            <a:spAutoFit/>
          </a:bodyPr>
          <a:lstStyle/>
          <a:p>
            <a:pPr algn="ctr"/>
            <a:r>
              <a:rPr lang="es-MX" sz="1600" b="1" i="1" dirty="0">
                <a:solidFill>
                  <a:schemeClr val="bg1"/>
                </a:solidFill>
              </a:rPr>
              <a:t>No estamos ante un asunto ambiental aislado, sino frente a una convergencia crítica entre clima, trabajo, salud mental y prevención laboral.</a:t>
            </a:r>
            <a:endParaRPr lang="es-CO" sz="1600" b="1" i="1" dirty="0">
              <a:solidFill>
                <a:schemeClr val="bg1"/>
              </a:solidFill>
            </a:endParaRPr>
          </a:p>
        </p:txBody>
      </p:sp>
      <p:sp>
        <p:nvSpPr>
          <p:cNvPr id="9" name="CuadroTexto 8">
            <a:extLst>
              <a:ext uri="{FF2B5EF4-FFF2-40B4-BE49-F238E27FC236}">
                <a16:creationId xmlns:a16="http://schemas.microsoft.com/office/drawing/2014/main" id="{187D30EF-145B-B2E5-E765-DFDA118FC0C0}"/>
              </a:ext>
            </a:extLst>
          </p:cNvPr>
          <p:cNvSpPr txBox="1"/>
          <p:nvPr/>
        </p:nvSpPr>
        <p:spPr>
          <a:xfrm>
            <a:off x="0" y="4835723"/>
            <a:ext cx="6193464" cy="276999"/>
          </a:xfrm>
          <a:prstGeom prst="rect">
            <a:avLst/>
          </a:prstGeom>
          <a:noFill/>
        </p:spPr>
        <p:txBody>
          <a:bodyPr wrap="square">
            <a:spAutoFit/>
          </a:bodyPr>
          <a:lstStyle/>
          <a:p>
            <a:pPr marL="0" indent="0" algn="just" defTabSz="1146019">
              <a:spcBef>
                <a:spcPts val="2100"/>
              </a:spcBef>
              <a:buNone/>
              <a:defRPr sz="3055"/>
            </a:pPr>
            <a:r>
              <a:rPr lang="es-CO" sz="1200" b="1" dirty="0"/>
              <a:t>Fuentes: OIT, 2024; OMS, 2023/2026; Brooks &amp; Greenberg, 2023; Berman et al., 2021.</a:t>
            </a:r>
            <a:endParaRPr lang="es-MX" sz="1200" b="1" dirty="0"/>
          </a:p>
        </p:txBody>
      </p:sp>
    </p:spTree>
    <p:extLst>
      <p:ext uri="{BB962C8B-B14F-4D97-AF65-F5344CB8AC3E}">
        <p14:creationId xmlns:p14="http://schemas.microsoft.com/office/powerpoint/2010/main" val="1757003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246F1-16B6-17DF-7CE2-132E5D677416}"/>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0631D1C3-B09D-C159-968C-1F918E654987}"/>
              </a:ext>
            </a:extLst>
          </p:cNvPr>
          <p:cNvSpPr/>
          <p:nvPr/>
        </p:nvSpPr>
        <p:spPr>
          <a:xfrm>
            <a:off x="4159676" y="0"/>
            <a:ext cx="4984324" cy="482599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CO"/>
          </a:p>
        </p:txBody>
      </p:sp>
      <p:sp>
        <p:nvSpPr>
          <p:cNvPr id="2" name="Erik Fabian Rico Castillo">
            <a:extLst>
              <a:ext uri="{FF2B5EF4-FFF2-40B4-BE49-F238E27FC236}">
                <a16:creationId xmlns:a16="http://schemas.microsoft.com/office/drawing/2014/main" id="{454FE353-5224-1D82-FAF8-FCF1D4CEBDDB}"/>
              </a:ext>
            </a:extLst>
          </p:cNvPr>
          <p:cNvSpPr txBox="1">
            <a:spLocks/>
          </p:cNvSpPr>
          <p:nvPr/>
        </p:nvSpPr>
        <p:spPr>
          <a:xfrm>
            <a:off x="5200650" y="156880"/>
            <a:ext cx="3470581" cy="1272207"/>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MX" sz="2000" spc="-174" dirty="0">
                <a:solidFill>
                  <a:schemeClr val="bg1"/>
                </a:solidFill>
              </a:rPr>
              <a:t>Principales efectos del cambio climático en la salud mental de los trabajadores</a:t>
            </a:r>
            <a:endParaRPr lang="es-CO" sz="100" spc="-18" dirty="0">
              <a:solidFill>
                <a:schemeClr val="bg1"/>
              </a:solidFill>
              <a:latin typeface="Times Roman"/>
              <a:ea typeface="Times Roman"/>
              <a:cs typeface="Times Roman"/>
              <a:sym typeface="Times Roman"/>
            </a:endParaRPr>
          </a:p>
        </p:txBody>
      </p:sp>
      <p:sp>
        <p:nvSpPr>
          <p:cNvPr id="15" name="CuadroTexto 14">
            <a:extLst>
              <a:ext uri="{FF2B5EF4-FFF2-40B4-BE49-F238E27FC236}">
                <a16:creationId xmlns:a16="http://schemas.microsoft.com/office/drawing/2014/main" id="{D2EF0321-C3C9-9805-EFAD-4B37650C099F}"/>
              </a:ext>
            </a:extLst>
          </p:cNvPr>
          <p:cNvSpPr txBox="1"/>
          <p:nvPr/>
        </p:nvSpPr>
        <p:spPr>
          <a:xfrm>
            <a:off x="5040486" y="1876988"/>
            <a:ext cx="4141669" cy="2273058"/>
          </a:xfrm>
          <a:prstGeom prst="rect">
            <a:avLst/>
          </a:prstGeom>
          <a:noFill/>
        </p:spPr>
        <p:txBody>
          <a:bodyPr wrap="square">
            <a:spAutoFit/>
          </a:bodyPr>
          <a:lstStyle/>
          <a:p>
            <a:pPr marL="180975" indent="-180975">
              <a:lnSpc>
                <a:spcPct val="150000"/>
              </a:lnSpc>
              <a:spcBef>
                <a:spcPts val="0"/>
              </a:spcBef>
              <a:buFont typeface="Arial" panose="020B0604020202020204" pitchFamily="34" charset="0"/>
              <a:buChar char="•"/>
            </a:pPr>
            <a:r>
              <a:rPr lang="es-MX" sz="1200" b="1" dirty="0">
                <a:solidFill>
                  <a:schemeClr val="bg1"/>
                </a:solidFill>
              </a:rPr>
              <a:t>Estrés térmico y agotamiento mental.</a:t>
            </a:r>
          </a:p>
          <a:p>
            <a:pPr marL="180975" indent="-180975">
              <a:lnSpc>
                <a:spcPct val="150000"/>
              </a:lnSpc>
              <a:spcBef>
                <a:spcPts val="0"/>
              </a:spcBef>
              <a:buFont typeface="Arial" panose="020B0604020202020204" pitchFamily="34" charset="0"/>
              <a:buChar char="•"/>
            </a:pPr>
            <a:r>
              <a:rPr lang="es-MX" sz="1200" b="1" dirty="0">
                <a:solidFill>
                  <a:schemeClr val="bg1"/>
                </a:solidFill>
              </a:rPr>
              <a:t>Irritabilidad, fatiga y dificultad de concentración.</a:t>
            </a:r>
          </a:p>
          <a:p>
            <a:pPr marL="180975" indent="-180975">
              <a:lnSpc>
                <a:spcPct val="150000"/>
              </a:lnSpc>
              <a:spcBef>
                <a:spcPts val="0"/>
              </a:spcBef>
              <a:buFont typeface="Arial" panose="020B0604020202020204" pitchFamily="34" charset="0"/>
              <a:buChar char="•"/>
            </a:pPr>
            <a:r>
              <a:rPr lang="es-MX" sz="1200" b="1" dirty="0">
                <a:solidFill>
                  <a:schemeClr val="bg1"/>
                </a:solidFill>
              </a:rPr>
              <a:t>Ansiedad, incertidumbre, </a:t>
            </a:r>
            <a:r>
              <a:rPr lang="es-MX" sz="1200" b="1" dirty="0" err="1">
                <a:solidFill>
                  <a:schemeClr val="bg1"/>
                </a:solidFill>
              </a:rPr>
              <a:t>solastalgia</a:t>
            </a:r>
            <a:r>
              <a:rPr lang="es-MX" sz="1200" b="1" dirty="0">
                <a:solidFill>
                  <a:schemeClr val="bg1"/>
                </a:solidFill>
              </a:rPr>
              <a:t>, duelo ecológico y eco estrés frente a eventos climáticos extremos.</a:t>
            </a:r>
          </a:p>
          <a:p>
            <a:pPr marL="180975" indent="-180975">
              <a:lnSpc>
                <a:spcPct val="150000"/>
              </a:lnSpc>
              <a:spcBef>
                <a:spcPts val="0"/>
              </a:spcBef>
              <a:buFont typeface="Arial" panose="020B0604020202020204" pitchFamily="34" charset="0"/>
              <a:buChar char="•"/>
            </a:pPr>
            <a:r>
              <a:rPr lang="es-MX" sz="1200" b="1" dirty="0">
                <a:solidFill>
                  <a:schemeClr val="bg1"/>
                </a:solidFill>
              </a:rPr>
              <a:t>Sobrecarga emocional por cambios en jornadas y condiciones laborales.</a:t>
            </a:r>
          </a:p>
          <a:p>
            <a:pPr marL="180975" indent="-180975">
              <a:lnSpc>
                <a:spcPct val="150000"/>
              </a:lnSpc>
              <a:spcBef>
                <a:spcPts val="0"/>
              </a:spcBef>
              <a:buFont typeface="Arial" panose="020B0604020202020204" pitchFamily="34" charset="0"/>
              <a:buChar char="•"/>
            </a:pPr>
            <a:r>
              <a:rPr lang="es-MX" sz="1200" b="1" dirty="0">
                <a:solidFill>
                  <a:schemeClr val="bg1"/>
                </a:solidFill>
              </a:rPr>
              <a:t>Incremento del malestar psicosocial y del desgaste ocupacional.</a:t>
            </a:r>
          </a:p>
        </p:txBody>
      </p:sp>
      <p:pic>
        <p:nvPicPr>
          <p:cNvPr id="17" name="Imagen 16">
            <a:extLst>
              <a:ext uri="{FF2B5EF4-FFF2-40B4-BE49-F238E27FC236}">
                <a16:creationId xmlns:a16="http://schemas.microsoft.com/office/drawing/2014/main" id="{67CA72EC-6DED-5C04-6834-FB20EC81BFE1}"/>
              </a:ext>
            </a:extLst>
          </p:cNvPr>
          <p:cNvPicPr>
            <a:picLocks noChangeAspect="1"/>
          </p:cNvPicPr>
          <p:nvPr/>
        </p:nvPicPr>
        <p:blipFill>
          <a:blip r:embed="rId3"/>
          <a:stretch>
            <a:fillRect/>
          </a:stretch>
        </p:blipFill>
        <p:spPr>
          <a:xfrm>
            <a:off x="-86367" y="0"/>
            <a:ext cx="4984324" cy="4825992"/>
          </a:xfrm>
          <a:prstGeom prst="rect">
            <a:avLst/>
          </a:prstGeom>
        </p:spPr>
      </p:pic>
    </p:spTree>
    <p:extLst>
      <p:ext uri="{BB962C8B-B14F-4D97-AF65-F5344CB8AC3E}">
        <p14:creationId xmlns:p14="http://schemas.microsoft.com/office/powerpoint/2010/main" val="96799889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8CAF3-9DEE-D990-8398-98F9B398B5CC}"/>
            </a:ext>
          </a:extLst>
        </p:cNvPr>
        <p:cNvGrpSpPr/>
        <p:nvPr/>
      </p:nvGrpSpPr>
      <p:grpSpPr>
        <a:xfrm>
          <a:off x="0" y="0"/>
          <a:ext cx="0" cy="0"/>
          <a:chOff x="0" y="0"/>
          <a:chExt cx="0" cy="0"/>
        </a:xfrm>
      </p:grpSpPr>
      <p:sp>
        <p:nvSpPr>
          <p:cNvPr id="2" name="Erik Fabian Rico Castillo">
            <a:extLst>
              <a:ext uri="{FF2B5EF4-FFF2-40B4-BE49-F238E27FC236}">
                <a16:creationId xmlns:a16="http://schemas.microsoft.com/office/drawing/2014/main" id="{00637155-DA1F-2A5D-0EF3-DA25E5933952}"/>
              </a:ext>
            </a:extLst>
          </p:cNvPr>
          <p:cNvSpPr txBox="1">
            <a:spLocks/>
          </p:cNvSpPr>
          <p:nvPr/>
        </p:nvSpPr>
        <p:spPr>
          <a:xfrm>
            <a:off x="278199" y="216651"/>
            <a:ext cx="8587601"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MX" sz="1600" dirty="0"/>
              <a:t>Cambio climático, radiación UV y estrés térmico: efectos en la salud y seguridad de la población trabajadora</a:t>
            </a:r>
            <a:endParaRPr lang="es-CO" sz="100" spc="-18" dirty="0">
              <a:solidFill>
                <a:srgbClr val="000000"/>
              </a:solidFill>
              <a:latin typeface="Times Roman"/>
              <a:ea typeface="Times Roman"/>
              <a:cs typeface="Times Roman"/>
              <a:sym typeface="Times Roman"/>
            </a:endParaRPr>
          </a:p>
        </p:txBody>
      </p:sp>
      <p:sp>
        <p:nvSpPr>
          <p:cNvPr id="7" name="Fuente: OMS (2025); OIT (2024); IPCC (2023); Sverdlik et al. (2024); Sánchez (2015); Nunfam et al. (2019); Fera et al. (2025); Modenese et al. (2018); Levy &amp; Roelofs (2019); Thompson et al. (2018); Christodoulou et al. (2024); Parks et al. (2023); Florid">
            <a:extLst>
              <a:ext uri="{FF2B5EF4-FFF2-40B4-BE49-F238E27FC236}">
                <a16:creationId xmlns:a16="http://schemas.microsoft.com/office/drawing/2014/main" id="{A2E21D4F-D4CD-F560-C94B-748E71DA966C}"/>
              </a:ext>
            </a:extLst>
          </p:cNvPr>
          <p:cNvSpPr txBox="1"/>
          <p:nvPr/>
        </p:nvSpPr>
        <p:spPr>
          <a:xfrm>
            <a:off x="1" y="4804946"/>
            <a:ext cx="7200900"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457200" hangingPunct="0">
              <a:defRPr sz="1800" baseline="-2777">
                <a:solidFill>
                  <a:srgbClr val="230050"/>
                </a:solidFill>
                <a:latin typeface="Times Roman"/>
                <a:ea typeface="Times Roman"/>
                <a:cs typeface="Times Roman"/>
                <a:sym typeface="Times Roman"/>
              </a:defRPr>
            </a:pPr>
            <a:r>
              <a:rPr sz="1050" b="1" kern="0" baseline="-2777" dirty="0">
                <a:solidFill>
                  <a:srgbClr val="230050"/>
                </a:solidFill>
                <a:latin typeface="Times Roman"/>
                <a:ea typeface="Times Roman"/>
                <a:cs typeface="Times Roman"/>
                <a:sym typeface="Times Roman"/>
              </a:rPr>
              <a:t>Fuente:</a:t>
            </a:r>
            <a:r>
              <a:rPr sz="1050" kern="0" baseline="-2777" dirty="0">
                <a:solidFill>
                  <a:srgbClr val="230050"/>
                </a:solidFill>
                <a:latin typeface="Times Roman"/>
                <a:ea typeface="Times Roman"/>
                <a:cs typeface="Times Roman"/>
                <a:sym typeface="Times Roman"/>
              </a:rPr>
              <a:t> OMS (2025); OIT (2024); IPCC (2023); </a:t>
            </a:r>
            <a:r>
              <a:rPr sz="1050" kern="0" baseline="-2777" dirty="0" err="1">
                <a:solidFill>
                  <a:srgbClr val="230050"/>
                </a:solidFill>
                <a:latin typeface="Times Roman"/>
                <a:ea typeface="Times Roman"/>
                <a:cs typeface="Times Roman"/>
                <a:sym typeface="Times Roman"/>
              </a:rPr>
              <a:t>Sverdlik</a:t>
            </a:r>
            <a:r>
              <a:rPr sz="1050" kern="0" baseline="-2777" dirty="0">
                <a:solidFill>
                  <a:srgbClr val="230050"/>
                </a:solidFill>
                <a:latin typeface="Times Roman"/>
                <a:ea typeface="Times Roman"/>
                <a:cs typeface="Times Roman"/>
                <a:sym typeface="Times Roman"/>
              </a:rPr>
              <a:t> et al. (2024); Sánchez (2015); </a:t>
            </a:r>
            <a:r>
              <a:rPr sz="1050" kern="0" baseline="-2777" dirty="0" err="1">
                <a:solidFill>
                  <a:srgbClr val="230050"/>
                </a:solidFill>
                <a:latin typeface="Times Roman"/>
                <a:ea typeface="Times Roman"/>
                <a:cs typeface="Times Roman"/>
                <a:sym typeface="Times Roman"/>
              </a:rPr>
              <a:t>Nunfam</a:t>
            </a:r>
            <a:r>
              <a:rPr sz="1050" kern="0" baseline="-2777" dirty="0">
                <a:solidFill>
                  <a:srgbClr val="230050"/>
                </a:solidFill>
                <a:latin typeface="Times Roman"/>
                <a:ea typeface="Times Roman"/>
                <a:cs typeface="Times Roman"/>
                <a:sym typeface="Times Roman"/>
              </a:rPr>
              <a:t> et al. (2019); Fera et al. (2025); Modenese et al. (2018); Levy &amp; Roelofs (2019); Thompson et al. (2018); Christodoulou et al. (2024); Parks et al. (2023); Florido Ngu et al. (2021); Stewart-Ruano et al. (2025).</a:t>
            </a:r>
          </a:p>
        </p:txBody>
      </p:sp>
      <p:pic>
        <p:nvPicPr>
          <p:cNvPr id="14" name="Imagen 13">
            <a:extLst>
              <a:ext uri="{FF2B5EF4-FFF2-40B4-BE49-F238E27FC236}">
                <a16:creationId xmlns:a16="http://schemas.microsoft.com/office/drawing/2014/main" id="{006BD4C8-C588-34F4-508B-F34920E49438}"/>
              </a:ext>
            </a:extLst>
          </p:cNvPr>
          <p:cNvPicPr>
            <a:picLocks noChangeAspect="1"/>
          </p:cNvPicPr>
          <p:nvPr/>
        </p:nvPicPr>
        <p:blipFill>
          <a:blip r:embed="rId2"/>
          <a:srcRect t="13653"/>
          <a:stretch>
            <a:fillRect/>
          </a:stretch>
        </p:blipFill>
        <p:spPr>
          <a:xfrm>
            <a:off x="97292" y="862921"/>
            <a:ext cx="8949414" cy="3807495"/>
          </a:xfrm>
          <a:prstGeom prst="rect">
            <a:avLst/>
          </a:prstGeom>
        </p:spPr>
      </p:pic>
    </p:spTree>
    <p:extLst>
      <p:ext uri="{BB962C8B-B14F-4D97-AF65-F5344CB8AC3E}">
        <p14:creationId xmlns:p14="http://schemas.microsoft.com/office/powerpoint/2010/main" val="301649187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343CB-3789-1EDE-EC4C-D5AC7F2272CA}"/>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271A7473-1FD9-B25A-B239-D144146487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2" y="-427691"/>
            <a:ext cx="9150812" cy="5143500"/>
          </a:xfrm>
          <a:prstGeom prst="rect">
            <a:avLst/>
          </a:prstGeom>
        </p:spPr>
      </p:pic>
      <p:sp>
        <p:nvSpPr>
          <p:cNvPr id="8" name="En la región, la exposición al calor amenaza la salud de los trabajadores, reduce productividad y genera pérdidas económicas.Explora nuestros datos (América Latina) - Lancet Countdown…">
            <a:extLst>
              <a:ext uri="{FF2B5EF4-FFF2-40B4-BE49-F238E27FC236}">
                <a16:creationId xmlns:a16="http://schemas.microsoft.com/office/drawing/2014/main" id="{E2BAD834-ADA1-65FF-6C1D-3BE1FF04422C}"/>
              </a:ext>
            </a:extLst>
          </p:cNvPr>
          <p:cNvSpPr txBox="1">
            <a:spLocks/>
          </p:cNvSpPr>
          <p:nvPr/>
        </p:nvSpPr>
        <p:spPr>
          <a:xfrm>
            <a:off x="-20096" y="4196370"/>
            <a:ext cx="9194240" cy="607278"/>
          </a:xfrm>
          <a:prstGeom prst="rect">
            <a:avLst/>
          </a:prstGeom>
          <a:solidFill>
            <a:schemeClr val="bg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fontScale="92500"/>
          </a:bodyPr>
          <a:lstStyle>
            <a:lvl1pPr marL="0" marR="0" indent="0" algn="l" defTabSz="2438338" rtl="0" latinLnBrk="0">
              <a:lnSpc>
                <a:spcPct val="90000"/>
              </a:lnSpc>
              <a:spcBef>
                <a:spcPts val="4500"/>
              </a:spcBef>
              <a:spcAft>
                <a:spcPts val="0"/>
              </a:spcAft>
              <a:buClr>
                <a:srgbClr val="000000"/>
              </a:buClr>
              <a:buSzTx/>
              <a:buFontTx/>
              <a:buNone/>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
                <a:srgbClr val="000000"/>
              </a:buClr>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
                <a:srgbClr val="000000"/>
              </a:buClr>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
                <a:srgbClr val="000000"/>
              </a:buClr>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
                <a:srgbClr val="000000"/>
              </a:buClr>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
                <a:srgbClr val="000000"/>
              </a:buClr>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
                <a:srgbClr val="000000"/>
              </a:buClr>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
                <a:srgbClr val="000000"/>
              </a:buClr>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
                <a:srgbClr val="000000"/>
              </a:buClr>
              <a:buSzPct val="123000"/>
              <a:buFontTx/>
              <a:buChar char="•"/>
              <a:tabLst/>
              <a:defRPr sz="4800" b="0" i="0" u="none" strike="noStrike" cap="none" spc="0" baseline="0">
                <a:solidFill>
                  <a:srgbClr val="000000"/>
                </a:solidFill>
                <a:uFillTx/>
                <a:latin typeface="+mn-lt"/>
                <a:ea typeface="+mn-ea"/>
                <a:cs typeface="+mn-cs"/>
                <a:sym typeface="Helvetica Neue"/>
              </a:defRPr>
            </a:lvl9pPr>
          </a:lstStyle>
          <a:p>
            <a:pPr marL="0" marR="0" lvl="0" indent="0" algn="ctr" defTabSz="594360" rtl="0" eaLnBrk="1" fontAlgn="auto" latinLnBrk="0" hangingPunct="1">
              <a:lnSpc>
                <a:spcPct val="100000"/>
              </a:lnSpc>
              <a:spcBef>
                <a:spcPts val="0"/>
              </a:spcBef>
              <a:spcAft>
                <a:spcPts val="0"/>
              </a:spcAft>
              <a:buClrTx/>
              <a:buSzTx/>
              <a:buFontTx/>
              <a:buNone/>
              <a:tabLst/>
              <a:defRPr sz="2808">
                <a:solidFill>
                  <a:srgbClr val="FFFFFF"/>
                </a:solidFill>
                <a:latin typeface="Helvetica Neue Medium"/>
                <a:ea typeface="Helvetica Neue Medium"/>
                <a:cs typeface="Helvetica Neue Medium"/>
                <a:sym typeface="Helvetica Neue Medium"/>
              </a:defRPr>
            </a:pPr>
            <a:r>
              <a:rPr kumimoji="0" lang="es-MX" sz="1200" b="0" i="0" u="none" strike="noStrike" kern="0" cap="none" spc="0" normalizeH="0" baseline="0" noProof="0" dirty="0">
                <a:ln>
                  <a:noFill/>
                </a:ln>
                <a:solidFill>
                  <a:schemeClr val="tx1"/>
                </a:solidFill>
                <a:effectLst/>
                <a:uLnTx/>
                <a:uFillTx/>
                <a:latin typeface="Helvetica Neue Medium"/>
                <a:ea typeface="Helvetica Neue Medium"/>
                <a:cs typeface="Helvetica Neue Medium"/>
                <a:sym typeface="Helvetica Neue Medium"/>
              </a:rPr>
              <a:t>En AMLC, la exposición al calor amenaza la salud de los trabajadores, reduce productividad y genera pérdidas económicas. </a:t>
            </a:r>
            <a:r>
              <a:rPr kumimoji="0" lang="es-MX" sz="1200" b="0" i="0" u="sng" strike="noStrike" kern="0" cap="none" spc="0" normalizeH="0" baseline="0" noProof="0" dirty="0">
                <a:ln>
                  <a:noFill/>
                </a:ln>
                <a:solidFill>
                  <a:srgbClr val="0563C1"/>
                </a:solidFill>
                <a:effectLst/>
                <a:uLnTx/>
                <a:uFillTx/>
                <a:latin typeface="Helvetica Neue Medium"/>
                <a:ea typeface="Helvetica Neue Medium"/>
                <a:cs typeface="Helvetica Neue Medium"/>
                <a:sym typeface="Helvetica Neue Medium"/>
                <a:hlinkClick r:id="rId4">
                  <a:extLst>
                    <a:ext uri="{A12FA001-AC4F-418D-AE19-62706E023703}">
                      <ahyp:hlinkClr xmlns:ahyp="http://schemas.microsoft.com/office/drawing/2018/hyperlinkcolor" val="tx"/>
                    </a:ext>
                  </a:extLst>
                </a:hlinkClick>
              </a:rPr>
              <a:t>Lancet </a:t>
            </a:r>
            <a:r>
              <a:rPr kumimoji="0" lang="es-MX" sz="1200" b="0" i="0" u="sng" strike="noStrike" kern="0" cap="none" spc="0" normalizeH="0" baseline="0" noProof="0" dirty="0" err="1">
                <a:ln>
                  <a:noFill/>
                </a:ln>
                <a:solidFill>
                  <a:srgbClr val="0563C1"/>
                </a:solidFill>
                <a:effectLst/>
                <a:uLnTx/>
                <a:uFillTx/>
                <a:latin typeface="Helvetica Neue Medium"/>
                <a:ea typeface="Helvetica Neue Medium"/>
                <a:cs typeface="Helvetica Neue Medium"/>
                <a:sym typeface="Helvetica Neue Medium"/>
                <a:hlinkClick r:id="rId4">
                  <a:extLst>
                    <a:ext uri="{A12FA001-AC4F-418D-AE19-62706E023703}">
                      <ahyp:hlinkClr xmlns:ahyp="http://schemas.microsoft.com/office/drawing/2018/hyperlinkcolor" val="tx"/>
                    </a:ext>
                  </a:extLst>
                </a:hlinkClick>
              </a:rPr>
              <a:t>Countdown</a:t>
            </a:r>
            <a:endParaRPr kumimoji="0" lang="es-MX" sz="1200" b="0" i="0" u="sng" strike="noStrike" kern="0" cap="none" spc="0" normalizeH="0" baseline="0" noProof="0" dirty="0">
              <a:ln>
                <a:noFill/>
              </a:ln>
              <a:solidFill>
                <a:schemeClr val="tx1"/>
              </a:solidFill>
              <a:effectLst/>
              <a:uLnTx/>
              <a:uFillTx/>
              <a:latin typeface="Helvetica Neue Medium"/>
              <a:ea typeface="Helvetica Neue Medium"/>
              <a:cs typeface="Helvetica Neue Medium"/>
              <a:sym typeface="Helvetica Neue Medium"/>
              <a:hlinkClick r:id="rId4">
                <a:extLst>
                  <a:ext uri="{A12FA001-AC4F-418D-AE19-62706E023703}">
                    <ahyp:hlinkClr xmlns:ahyp="http://schemas.microsoft.com/office/drawing/2018/hyperlinkcolor" val="tx"/>
                  </a:ext>
                </a:extLst>
              </a:hlinkClick>
            </a:endParaRPr>
          </a:p>
          <a:p>
            <a:pPr marL="0" marR="0" lvl="0" indent="0" algn="ctr" defTabSz="594360" rtl="0" eaLnBrk="1" fontAlgn="auto" latinLnBrk="0" hangingPunct="1">
              <a:lnSpc>
                <a:spcPct val="100000"/>
              </a:lnSpc>
              <a:spcBef>
                <a:spcPts val="0"/>
              </a:spcBef>
              <a:spcAft>
                <a:spcPts val="0"/>
              </a:spcAft>
              <a:buClrTx/>
              <a:buSzTx/>
              <a:buFontTx/>
              <a:buNone/>
              <a:tabLst/>
              <a:defRPr sz="2808">
                <a:solidFill>
                  <a:srgbClr val="FFFFFF"/>
                </a:solidFill>
                <a:latin typeface="Helvetica Neue Medium"/>
                <a:ea typeface="Helvetica Neue Medium"/>
                <a:cs typeface="Helvetica Neue Medium"/>
                <a:sym typeface="Helvetica Neue Medium"/>
              </a:defRPr>
            </a:pPr>
            <a:r>
              <a:rPr kumimoji="0" lang="es-MX" sz="1200" b="0" i="0" u="none" strike="noStrike" kern="0" cap="none" spc="0" normalizeH="0" baseline="0" noProof="0" dirty="0">
                <a:ln>
                  <a:noFill/>
                </a:ln>
                <a:solidFill>
                  <a:schemeClr val="tx1"/>
                </a:solidFill>
                <a:effectLst/>
                <a:uLnTx/>
                <a:uFillTx/>
                <a:latin typeface="Helvetica Neue Medium"/>
                <a:ea typeface="Helvetica Neue Medium"/>
                <a:cs typeface="Helvetica Neue Medium"/>
                <a:sym typeface="Helvetica Neue Medium"/>
              </a:rPr>
              <a:t>El calor reduce la capacidad laboral, afecta ingresos y profundiza vulnerabilidades económicas. La OMS/OMM advierte que la productividad puede caer entre </a:t>
            </a:r>
            <a:r>
              <a:rPr kumimoji="0" lang="es-MX" sz="1200" b="1" i="0" u="none" strike="noStrike" kern="0" cap="none" spc="0" normalizeH="0" baseline="0" noProof="0" dirty="0">
                <a:ln>
                  <a:noFill/>
                </a:ln>
                <a:solidFill>
                  <a:schemeClr val="tx1"/>
                </a:solidFill>
                <a:effectLst/>
                <a:uLnTx/>
                <a:uFillTx/>
                <a:latin typeface="Helvetica Neue Medium"/>
                <a:sym typeface="Helvetica Neue Medium"/>
              </a:rPr>
              <a:t>2% y 3% por cada grado por encima de 20 °C</a:t>
            </a:r>
            <a:r>
              <a:rPr kumimoji="0" lang="es-MX" sz="1200" b="0" i="0" u="none" strike="noStrike" kern="0" cap="none" spc="0" normalizeH="0" baseline="0" noProof="0" dirty="0">
                <a:ln>
                  <a:noFill/>
                </a:ln>
                <a:solidFill>
                  <a:schemeClr val="tx1"/>
                </a:solidFill>
                <a:effectLst/>
                <a:uLnTx/>
                <a:uFillTx/>
                <a:latin typeface="Helvetica Neue Medium"/>
                <a:ea typeface="Helvetica Neue Medium"/>
                <a:cs typeface="Helvetica Neue Medium"/>
                <a:sym typeface="Helvetica Neue Medium"/>
              </a:rPr>
              <a:t>.</a:t>
            </a:r>
          </a:p>
        </p:txBody>
      </p:sp>
    </p:spTree>
    <p:extLst>
      <p:ext uri="{BB962C8B-B14F-4D97-AF65-F5344CB8AC3E}">
        <p14:creationId xmlns:p14="http://schemas.microsoft.com/office/powerpoint/2010/main" val="415029562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a:extLst>
            <a:ext uri="{FF2B5EF4-FFF2-40B4-BE49-F238E27FC236}">
              <a16:creationId xmlns:a16="http://schemas.microsoft.com/office/drawing/2014/main" id="{856A32E2-F766-9A7B-CE13-130418EC6F21}"/>
            </a:ext>
          </a:extLst>
        </p:cNvPr>
        <p:cNvGrpSpPr/>
        <p:nvPr/>
      </p:nvGrpSpPr>
      <p:grpSpPr>
        <a:xfrm>
          <a:off x="0" y="0"/>
          <a:ext cx="0" cy="0"/>
          <a:chOff x="0" y="0"/>
          <a:chExt cx="0" cy="0"/>
        </a:xfrm>
      </p:grpSpPr>
      <p:sp>
        <p:nvSpPr>
          <p:cNvPr id="10" name="Rectángulo 9">
            <a:extLst>
              <a:ext uri="{FF2B5EF4-FFF2-40B4-BE49-F238E27FC236}">
                <a16:creationId xmlns:a16="http://schemas.microsoft.com/office/drawing/2014/main" id="{7B9980FB-97E7-C59A-BB82-9C535B941101}"/>
              </a:ext>
            </a:extLst>
          </p:cNvPr>
          <p:cNvSpPr/>
          <p:nvPr/>
        </p:nvSpPr>
        <p:spPr>
          <a:xfrm>
            <a:off x="0" y="0"/>
            <a:ext cx="9144000" cy="486067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027" name="Picture 3" descr="La ciudad de Nueva Delhi, en la India, es una de las más contaminadas.">
            <a:extLst>
              <a:ext uri="{FF2B5EF4-FFF2-40B4-BE49-F238E27FC236}">
                <a16:creationId xmlns:a16="http://schemas.microsoft.com/office/drawing/2014/main" id="{ED88C844-BBD0-9EE3-20FF-42F7AFBA925E}"/>
              </a:ext>
            </a:extLst>
          </p:cNvPr>
          <p:cNvPicPr>
            <a:picLocks noChangeAspect="1" noChangeArrowheads="1"/>
          </p:cNvPicPr>
          <p:nvPr/>
        </p:nvPicPr>
        <p:blipFill>
          <a:blip r:embed="rId2">
            <a:alphaModFix amt="60000"/>
            <a:extLst>
              <a:ext uri="{BEBA8EAE-BF5A-486C-A8C5-ECC9F3942E4B}">
                <a14:imgProps xmlns:a14="http://schemas.microsoft.com/office/drawing/2010/main">
                  <a14:imgLayer r:embed="rId3">
                    <a14:imgEffect>
                      <a14:saturation sat="95000"/>
                    </a14:imgEffect>
                  </a14:imgLayer>
                </a14:imgProps>
              </a:ext>
              <a:ext uri="{28A0092B-C50C-407E-A947-70E740481C1C}">
                <a14:useLocalDpi xmlns:a14="http://schemas.microsoft.com/office/drawing/2010/main" val="0"/>
              </a:ext>
            </a:extLst>
          </a:blip>
          <a:srcRect/>
          <a:stretch>
            <a:fillRect/>
          </a:stretch>
        </p:blipFill>
        <p:spPr bwMode="auto">
          <a:xfrm>
            <a:off x="0" y="0"/>
            <a:ext cx="9144000" cy="4860679"/>
          </a:xfrm>
          <a:prstGeom prst="rect">
            <a:avLst/>
          </a:prstGeom>
          <a:noFill/>
          <a:extLst>
            <a:ext uri="{909E8E84-426E-40DD-AFC4-6F175D3DCCD1}">
              <a14:hiddenFill xmlns:a14="http://schemas.microsoft.com/office/drawing/2010/main">
                <a:solidFill>
                  <a:srgbClr val="FFFFFF"/>
                </a:solidFill>
              </a14:hiddenFill>
            </a:ext>
          </a:extLst>
        </p:spPr>
      </p:pic>
      <p:sp>
        <p:nvSpPr>
          <p:cNvPr id="2" name="Erik Fabian Rico Castillo">
            <a:extLst>
              <a:ext uri="{FF2B5EF4-FFF2-40B4-BE49-F238E27FC236}">
                <a16:creationId xmlns:a16="http://schemas.microsoft.com/office/drawing/2014/main" id="{C05F9A01-587B-BC86-2531-1BD560A7D2C7}"/>
              </a:ext>
            </a:extLst>
          </p:cNvPr>
          <p:cNvSpPr txBox="1">
            <a:spLocks/>
          </p:cNvSpPr>
          <p:nvPr/>
        </p:nvSpPr>
        <p:spPr>
          <a:xfrm>
            <a:off x="609600" y="407151"/>
            <a:ext cx="8128125"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MX" sz="2000" spc="-174" dirty="0">
                <a:solidFill>
                  <a:schemeClr val="bg1"/>
                </a:solidFill>
              </a:rPr>
              <a:t>Cambio climático y trabajo: un nuevo escenario de riesgo</a:t>
            </a:r>
            <a:endParaRPr lang="es-CO" sz="100" spc="-18" dirty="0">
              <a:solidFill>
                <a:schemeClr val="bg1"/>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56743B83-E2FF-C9D0-F8B5-2E824BE2B6E2}"/>
              </a:ext>
            </a:extLst>
          </p:cNvPr>
          <p:cNvSpPr txBox="1">
            <a:spLocks/>
          </p:cNvSpPr>
          <p:nvPr/>
        </p:nvSpPr>
        <p:spPr>
          <a:xfrm>
            <a:off x="406273" y="1415187"/>
            <a:ext cx="8331452" cy="198292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MX" sz="2000" b="1" dirty="0">
                <a:solidFill>
                  <a:schemeClr val="bg1"/>
                </a:solidFill>
              </a:rPr>
              <a:t>Modifica las condiciones en que se trabaja.</a:t>
            </a:r>
          </a:p>
          <a:p>
            <a:r>
              <a:rPr lang="es-MX" sz="2000" b="1" dirty="0">
                <a:solidFill>
                  <a:schemeClr val="bg1"/>
                </a:solidFill>
              </a:rPr>
              <a:t>Aumenta la exposición a calor extremo.</a:t>
            </a:r>
          </a:p>
          <a:p>
            <a:r>
              <a:rPr lang="es-MX" sz="2000" b="1" dirty="0">
                <a:solidFill>
                  <a:schemeClr val="bg1"/>
                </a:solidFill>
              </a:rPr>
              <a:t>Incrementa eventos climáticos severos e incertidumbre ambiental.</a:t>
            </a:r>
          </a:p>
          <a:p>
            <a:r>
              <a:rPr lang="es-MX" sz="2000" b="1" dirty="0">
                <a:solidFill>
                  <a:schemeClr val="bg1"/>
                </a:solidFill>
              </a:rPr>
              <a:t>Sus efectos no se limitan a la salud física.</a:t>
            </a:r>
          </a:p>
          <a:p>
            <a:r>
              <a:rPr lang="es-MX" sz="2000" b="1" dirty="0">
                <a:solidFill>
                  <a:schemeClr val="bg1"/>
                </a:solidFill>
              </a:rPr>
              <a:t>El cambio climático afecta el bienestar y la salud mental laboral.</a:t>
            </a:r>
          </a:p>
          <a:p>
            <a:endParaRPr lang="es-MX" sz="2000" b="1" dirty="0">
              <a:solidFill>
                <a:schemeClr val="bg1"/>
              </a:solidFill>
            </a:endParaRPr>
          </a:p>
        </p:txBody>
      </p:sp>
      <p:sp>
        <p:nvSpPr>
          <p:cNvPr id="6" name="CuadroTexto 5">
            <a:extLst>
              <a:ext uri="{FF2B5EF4-FFF2-40B4-BE49-F238E27FC236}">
                <a16:creationId xmlns:a16="http://schemas.microsoft.com/office/drawing/2014/main" id="{1F2A231E-33A6-3756-A56A-0E0ABE537936}"/>
              </a:ext>
            </a:extLst>
          </p:cNvPr>
          <p:cNvSpPr txBox="1"/>
          <p:nvPr/>
        </p:nvSpPr>
        <p:spPr>
          <a:xfrm>
            <a:off x="609600" y="4214348"/>
            <a:ext cx="8232530" cy="646331"/>
          </a:xfrm>
          <a:prstGeom prst="rect">
            <a:avLst/>
          </a:prstGeom>
          <a:noFill/>
        </p:spPr>
        <p:txBody>
          <a:bodyPr wrap="square">
            <a:spAutoFit/>
          </a:bodyPr>
          <a:lstStyle/>
          <a:p>
            <a:pPr algn="ctr"/>
            <a:r>
              <a:rPr lang="es-MX" sz="1800" b="1" dirty="0">
                <a:solidFill>
                  <a:srgbClr val="FFFF00"/>
                </a:solidFill>
              </a:rPr>
              <a:t>Lo que cambia no es solo el entorno físico del trabajo, sino la forma en que las personas experimentan su relación laboral.</a:t>
            </a:r>
            <a:endParaRPr lang="es-CO" sz="1800" b="1" dirty="0">
              <a:solidFill>
                <a:srgbClr val="FFFF00"/>
              </a:solidFill>
            </a:endParaRPr>
          </a:p>
        </p:txBody>
      </p:sp>
    </p:spTree>
    <p:extLst>
      <p:ext uri="{BB962C8B-B14F-4D97-AF65-F5344CB8AC3E}">
        <p14:creationId xmlns:p14="http://schemas.microsoft.com/office/powerpoint/2010/main" val="132946378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CBBA1-39C4-BA7A-7575-F09D3A0D0646}"/>
            </a:ext>
          </a:extLst>
        </p:cNvPr>
        <p:cNvGrpSpPr/>
        <p:nvPr/>
      </p:nvGrpSpPr>
      <p:grpSpPr>
        <a:xfrm>
          <a:off x="0" y="0"/>
          <a:ext cx="0" cy="0"/>
          <a:chOff x="0" y="0"/>
          <a:chExt cx="0" cy="0"/>
        </a:xfrm>
      </p:grpSpPr>
      <p:grpSp>
        <p:nvGrpSpPr>
          <p:cNvPr id="3" name="Grupo 2">
            <a:extLst>
              <a:ext uri="{FF2B5EF4-FFF2-40B4-BE49-F238E27FC236}">
                <a16:creationId xmlns:a16="http://schemas.microsoft.com/office/drawing/2014/main" id="{78C4DB69-AB61-75A1-E097-AAF9DE727CA7}"/>
              </a:ext>
            </a:extLst>
          </p:cNvPr>
          <p:cNvGrpSpPr/>
          <p:nvPr/>
        </p:nvGrpSpPr>
        <p:grpSpPr>
          <a:xfrm>
            <a:off x="0" y="0"/>
            <a:ext cx="9144000" cy="4752975"/>
            <a:chOff x="0" y="0"/>
            <a:chExt cx="9144000" cy="5143500"/>
          </a:xfrm>
        </p:grpSpPr>
        <p:pic>
          <p:nvPicPr>
            <p:cNvPr id="5" name="Marcador de contenido 7">
              <a:extLst>
                <a:ext uri="{FF2B5EF4-FFF2-40B4-BE49-F238E27FC236}">
                  <a16:creationId xmlns:a16="http://schemas.microsoft.com/office/drawing/2014/main" id="{3216B60F-7826-71E7-8157-4C466186DC75}"/>
                </a:ext>
              </a:extLst>
            </p:cNvPr>
            <p:cNvPicPr>
              <a:picLocks noChangeAspect="1"/>
            </p:cNvPicPr>
            <p:nvPr/>
          </p:nvPicPr>
          <p:blipFill>
            <a:blip r:embed="rId2"/>
            <a:srcRect r="2367"/>
            <a:stretch/>
          </p:blipFill>
          <p:spPr>
            <a:xfrm>
              <a:off x="20" y="0"/>
              <a:ext cx="9143980" cy="5143500"/>
            </a:xfrm>
            <a:prstGeom prst="rect">
              <a:avLst/>
            </a:prstGeom>
          </p:spPr>
        </p:pic>
        <p:sp>
          <p:nvSpPr>
            <p:cNvPr id="6" name="CuadroTexto 5">
              <a:extLst>
                <a:ext uri="{FF2B5EF4-FFF2-40B4-BE49-F238E27FC236}">
                  <a16:creationId xmlns:a16="http://schemas.microsoft.com/office/drawing/2014/main" id="{88D0AB4A-DB63-9C2C-166F-B03D7DD82CA3}"/>
                </a:ext>
              </a:extLst>
            </p:cNvPr>
            <p:cNvSpPr txBox="1"/>
            <p:nvPr/>
          </p:nvSpPr>
          <p:spPr>
            <a:xfrm>
              <a:off x="0" y="4413183"/>
              <a:ext cx="4029073" cy="646331"/>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s-CO" sz="900" b="1" i="0" u="none" strike="noStrike" kern="1200" cap="none" spc="0" normalizeH="0" baseline="0" noProof="0" dirty="0">
                  <a:ln>
                    <a:noFill/>
                  </a:ln>
                  <a:solidFill>
                    <a:prstClr val="white"/>
                  </a:solidFill>
                  <a:effectLst/>
                  <a:uLnTx/>
                  <a:uFillTx/>
                  <a:latin typeface="Roboto" panose="02000000000000000000" pitchFamily="2" charset="0"/>
                  <a:ea typeface="+mn-ea"/>
                  <a:cs typeface="+mn-cs"/>
                </a:rPr>
                <a:t>OIT/Marcel </a:t>
              </a:r>
              <a:r>
                <a:rPr kumimoji="0" lang="es-CO" sz="900" b="1" i="0" u="none" strike="noStrike" kern="1200" cap="none" spc="0" normalizeH="0" baseline="0" noProof="0" dirty="0" err="1">
                  <a:ln>
                    <a:noFill/>
                  </a:ln>
                  <a:solidFill>
                    <a:prstClr val="white"/>
                  </a:solidFill>
                  <a:effectLst/>
                  <a:uLnTx/>
                  <a:uFillTx/>
                  <a:latin typeface="Roboto" panose="02000000000000000000" pitchFamily="2" charset="0"/>
                  <a:ea typeface="+mn-ea"/>
                  <a:cs typeface="+mn-cs"/>
                </a:rPr>
                <a:t>Crozet</a:t>
              </a:r>
              <a:r>
                <a:rPr kumimoji="0" lang="es-CO" sz="900" b="1" i="0" u="none" strike="noStrike" kern="1200" cap="none" spc="0" normalizeH="0" baseline="0" noProof="0" dirty="0">
                  <a:ln>
                    <a:noFill/>
                  </a:ln>
                  <a:solidFill>
                    <a:prstClr val="white"/>
                  </a:solidFill>
                  <a:effectLst/>
                  <a:uLnTx/>
                  <a:uFillTx/>
                  <a:latin typeface="Roboto" panose="02000000000000000000" pitchFamily="2" charset="0"/>
                  <a:ea typeface="+mn-ea"/>
                  <a:cs typeface="+mn-cs"/>
                </a:rPr>
                <a:t>  Mujeres trabajando en un invernadero que construyeron para aumentar la capacidad de producción de verduras que venden en el mercado local de la provincia de Copperbelt en Zambia. Foto de archivo.</a:t>
              </a:r>
            </a:p>
          </p:txBody>
        </p:sp>
      </p:grpSp>
    </p:spTree>
    <p:extLst>
      <p:ext uri="{BB962C8B-B14F-4D97-AF65-F5344CB8AC3E}">
        <p14:creationId xmlns:p14="http://schemas.microsoft.com/office/powerpoint/2010/main" val="38179973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0402F-C37F-AD53-F91A-AECC4B48A12A}"/>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5DE0C3BF-2EC2-57E2-68D1-1CCB163B941B}"/>
              </a:ext>
            </a:extLst>
          </p:cNvPr>
          <p:cNvPicPr>
            <a:picLocks noChangeAspect="1"/>
          </p:cNvPicPr>
          <p:nvPr/>
        </p:nvPicPr>
        <p:blipFill>
          <a:blip r:embed="rId2">
            <a:alphaModFix/>
          </a:blip>
          <a:stretch>
            <a:fillRect/>
          </a:stretch>
        </p:blipFill>
        <p:spPr>
          <a:xfrm>
            <a:off x="-1" y="0"/>
            <a:ext cx="9144000" cy="4789714"/>
          </a:xfrm>
          <a:prstGeom prst="rect">
            <a:avLst/>
          </a:prstGeom>
        </p:spPr>
      </p:pic>
      <p:sp>
        <p:nvSpPr>
          <p:cNvPr id="2" name="Erik Fabian Rico Castillo">
            <a:extLst>
              <a:ext uri="{FF2B5EF4-FFF2-40B4-BE49-F238E27FC236}">
                <a16:creationId xmlns:a16="http://schemas.microsoft.com/office/drawing/2014/main" id="{0E259AE2-1528-151A-7A9B-2740D0F363AF}"/>
              </a:ext>
            </a:extLst>
          </p:cNvPr>
          <p:cNvSpPr txBox="1">
            <a:spLocks/>
          </p:cNvSpPr>
          <p:nvPr/>
        </p:nvSpPr>
        <p:spPr>
          <a:xfrm>
            <a:off x="853134" y="216276"/>
            <a:ext cx="7437730"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MX" sz="2800" dirty="0"/>
              <a:t>El clima también redefine el trabajo</a:t>
            </a:r>
            <a:endParaRPr lang="es-CO" sz="100" spc="-18" dirty="0">
              <a:solidFill>
                <a:srgbClr val="000000"/>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8BBDA712-6788-9312-D5A0-2B1D93247863}"/>
              </a:ext>
            </a:extLst>
          </p:cNvPr>
          <p:cNvSpPr txBox="1">
            <a:spLocks/>
          </p:cNvSpPr>
          <p:nvPr/>
        </p:nvSpPr>
        <p:spPr>
          <a:xfrm>
            <a:off x="261193" y="796332"/>
            <a:ext cx="8621611" cy="901838"/>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1146019">
              <a:spcBef>
                <a:spcPts val="2100"/>
              </a:spcBef>
              <a:buNone/>
              <a:defRPr sz="3055"/>
            </a:pPr>
            <a:r>
              <a:rPr lang="es-MX" sz="1800" b="1" dirty="0">
                <a:solidFill>
                  <a:srgbClr val="000000">
                    <a:alpha val="84706"/>
                  </a:srgbClr>
                </a:solidFill>
              </a:rPr>
              <a:t>Las temperaturas extremas, expresadas en olas de calor o episodios de frío intenso, constituyen hoy un </a:t>
            </a:r>
            <a:r>
              <a:rPr lang="es-MX" sz="1800" b="1" dirty="0">
                <a:solidFill>
                  <a:srgbClr val="FF0000">
                    <a:alpha val="84706"/>
                  </a:srgbClr>
                </a:solidFill>
              </a:rPr>
              <a:t>riesgo laboral, social y de salud pública</a:t>
            </a:r>
            <a:r>
              <a:rPr lang="es-MX" sz="1800" b="1" dirty="0">
                <a:solidFill>
                  <a:srgbClr val="000000">
                    <a:alpha val="84706"/>
                  </a:srgbClr>
                </a:solidFill>
              </a:rPr>
              <a:t>, con efectos sobre la salud </a:t>
            </a:r>
            <a:r>
              <a:rPr lang="es-MX" sz="1800" b="1" dirty="0">
                <a:solidFill>
                  <a:srgbClr val="FF0000">
                    <a:alpha val="84706"/>
                  </a:srgbClr>
                </a:solidFill>
              </a:rPr>
              <a:t>física y mental</a:t>
            </a:r>
            <a:r>
              <a:rPr lang="es-MX" sz="1800" b="1" dirty="0">
                <a:solidFill>
                  <a:srgbClr val="000000">
                    <a:alpha val="84706"/>
                  </a:srgbClr>
                </a:solidFill>
              </a:rPr>
              <a:t>, especialmente para quienes trabajan en condiciones de informalidad (OIT, 2024)</a:t>
            </a:r>
          </a:p>
        </p:txBody>
      </p:sp>
      <p:sp>
        <p:nvSpPr>
          <p:cNvPr id="11" name="Título 1">
            <a:extLst>
              <a:ext uri="{FF2B5EF4-FFF2-40B4-BE49-F238E27FC236}">
                <a16:creationId xmlns:a16="http://schemas.microsoft.com/office/drawing/2014/main" id="{DF4B64EE-DA92-D1FC-B3F1-C0049CACCA2B}"/>
              </a:ext>
            </a:extLst>
          </p:cNvPr>
          <p:cNvSpPr txBox="1"/>
          <p:nvPr/>
        </p:nvSpPr>
        <p:spPr>
          <a:xfrm>
            <a:off x="-275773" y="4136571"/>
            <a:ext cx="3367315" cy="6531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b">
            <a:normAutofit/>
          </a:bodyPr>
          <a:lstStyle>
            <a:lvl1pPr algn="r" defTabSz="1828800">
              <a:spcBef>
                <a:spcPts val="0"/>
              </a:spcBef>
              <a:defRPr sz="3800" b="1">
                <a:solidFill>
                  <a:srgbClr val="FFFFFF"/>
                </a:solidFill>
                <a:latin typeface="Neue Haas Grotesk Text Pro"/>
                <a:ea typeface="Neue Haas Grotesk Text Pro"/>
                <a:cs typeface="Neue Haas Grotesk Text Pro"/>
                <a:sym typeface="Neue Haas Grotesk Text Pro"/>
              </a:defRPr>
            </a:lvl1pPr>
          </a:lstStyle>
          <a:p>
            <a:pPr lvl="0" algn="ctr" hangingPunct="0">
              <a:lnSpc>
                <a:spcPct val="90000"/>
              </a:lnSpc>
            </a:pPr>
            <a:r>
              <a:rPr lang="es-CO" sz="1200" kern="0" dirty="0" err="1">
                <a:solidFill>
                  <a:schemeClr val="bg1"/>
                </a:solidFill>
                <a:latin typeface="+mn-lt"/>
              </a:rPr>
              <a:t>image</a:t>
            </a:r>
            <a:r>
              <a:rPr lang="es-CO" sz="1200" kern="0" dirty="0">
                <a:solidFill>
                  <a:schemeClr val="bg1"/>
                </a:solidFill>
                <a:latin typeface="+mn-lt"/>
              </a:rPr>
              <a:t> </a:t>
            </a:r>
            <a:r>
              <a:rPr lang="es-CO" sz="1200" kern="0" dirty="0" err="1">
                <a:solidFill>
                  <a:schemeClr val="bg1"/>
                </a:solidFill>
                <a:latin typeface="+mn-lt"/>
              </a:rPr>
              <a:t>climate</a:t>
            </a:r>
            <a:r>
              <a:rPr lang="es-CO" sz="1200" kern="0" dirty="0">
                <a:solidFill>
                  <a:schemeClr val="bg1"/>
                </a:solidFill>
                <a:latin typeface="+mn-lt"/>
              </a:rPr>
              <a:t> </a:t>
            </a:r>
            <a:r>
              <a:rPr lang="es-CO" sz="1200" kern="0" dirty="0" err="1">
                <a:solidFill>
                  <a:schemeClr val="bg1"/>
                </a:solidFill>
                <a:latin typeface="+mn-lt"/>
              </a:rPr>
              <a:t>action</a:t>
            </a:r>
            <a:r>
              <a:rPr lang="es-CO" sz="1200" kern="0" dirty="0">
                <a:solidFill>
                  <a:schemeClr val="bg1"/>
                </a:solidFill>
                <a:latin typeface="+mn-lt"/>
              </a:rPr>
              <a:t> </a:t>
            </a:r>
            <a:r>
              <a:rPr lang="es-CO" sz="1200" kern="0" dirty="0" err="1">
                <a:solidFill>
                  <a:schemeClr val="bg1"/>
                </a:solidFill>
                <a:latin typeface="+mn-lt"/>
              </a:rPr>
              <a:t>network</a:t>
            </a:r>
            <a:r>
              <a:rPr lang="es-CO" sz="1200" kern="0" dirty="0">
                <a:solidFill>
                  <a:schemeClr val="bg1"/>
                </a:solidFill>
                <a:latin typeface="+mn-lt"/>
              </a:rPr>
              <a:t> </a:t>
            </a:r>
            <a:r>
              <a:rPr lang="es-CO" sz="1200" kern="0" dirty="0" err="1">
                <a:solidFill>
                  <a:schemeClr val="bg1"/>
                </a:solidFill>
                <a:latin typeface="+mn-lt"/>
              </a:rPr>
              <a:t>international</a:t>
            </a:r>
            <a:endParaRPr kumimoji="0" lang="es-CO" sz="1200" i="0" u="none" strike="noStrike" kern="0" cap="none" spc="0" normalizeH="0" baseline="0" noProof="0" dirty="0">
              <a:ln>
                <a:noFill/>
              </a:ln>
              <a:solidFill>
                <a:schemeClr val="bg1"/>
              </a:solidFill>
              <a:effectLst/>
              <a:uLnTx/>
              <a:uFillTx/>
              <a:latin typeface="+mn-lt"/>
              <a:sym typeface="Neue Haas Grotesk Text Pro"/>
            </a:endParaRPr>
          </a:p>
        </p:txBody>
      </p:sp>
    </p:spTree>
    <p:extLst>
      <p:ext uri="{BB962C8B-B14F-4D97-AF65-F5344CB8AC3E}">
        <p14:creationId xmlns:p14="http://schemas.microsoft.com/office/powerpoint/2010/main" val="163359115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3AF18-E0FE-D602-1B57-EA229F5E3030}"/>
            </a:ext>
          </a:extLst>
        </p:cNvPr>
        <p:cNvGrpSpPr/>
        <p:nvPr/>
      </p:nvGrpSpPr>
      <p:grpSpPr>
        <a:xfrm>
          <a:off x="0" y="0"/>
          <a:ext cx="0" cy="0"/>
          <a:chOff x="0" y="0"/>
          <a:chExt cx="0" cy="0"/>
        </a:xfrm>
      </p:grpSpPr>
      <p:sp>
        <p:nvSpPr>
          <p:cNvPr id="10" name="Rectángulo 9">
            <a:extLst>
              <a:ext uri="{FF2B5EF4-FFF2-40B4-BE49-F238E27FC236}">
                <a16:creationId xmlns:a16="http://schemas.microsoft.com/office/drawing/2014/main" id="{C6B593B1-2624-3CDA-FD78-C65F0FE5B28B}"/>
              </a:ext>
            </a:extLst>
          </p:cNvPr>
          <p:cNvSpPr/>
          <p:nvPr/>
        </p:nvSpPr>
        <p:spPr>
          <a:xfrm>
            <a:off x="0" y="0"/>
            <a:ext cx="9058275" cy="4848225"/>
          </a:xfrm>
          <a:prstGeom prst="rect">
            <a:avLst/>
          </a:prstGeom>
          <a:solidFill>
            <a:schemeClr val="dk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CO">
              <a:solidFill>
                <a:schemeClr val="bg1"/>
              </a:solidFill>
            </a:endParaRPr>
          </a:p>
        </p:txBody>
      </p:sp>
      <p:sp>
        <p:nvSpPr>
          <p:cNvPr id="2" name="Erik Fabian Rico Castillo">
            <a:extLst>
              <a:ext uri="{FF2B5EF4-FFF2-40B4-BE49-F238E27FC236}">
                <a16:creationId xmlns:a16="http://schemas.microsoft.com/office/drawing/2014/main" id="{889C2815-48B9-E743-0985-630FC1DA4C2B}"/>
              </a:ext>
            </a:extLst>
          </p:cNvPr>
          <p:cNvSpPr txBox="1">
            <a:spLocks/>
          </p:cNvSpPr>
          <p:nvPr/>
        </p:nvSpPr>
        <p:spPr>
          <a:xfrm>
            <a:off x="4949199" y="508251"/>
            <a:ext cx="4000100" cy="114936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MX" sz="2300" spc="-174" dirty="0">
                <a:solidFill>
                  <a:schemeClr val="bg1"/>
                </a:solidFill>
              </a:rPr>
              <a:t>La salud mental como dimensión crítica del impacto climático</a:t>
            </a:r>
            <a:endParaRPr lang="es-CO" sz="2300" spc="-18" dirty="0">
              <a:solidFill>
                <a:schemeClr val="bg1"/>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859F9F36-D715-8E34-A959-109FFF5D05B0}"/>
              </a:ext>
            </a:extLst>
          </p:cNvPr>
          <p:cNvSpPr txBox="1">
            <a:spLocks/>
          </p:cNvSpPr>
          <p:nvPr/>
        </p:nvSpPr>
        <p:spPr>
          <a:xfrm>
            <a:off x="4840224" y="2165868"/>
            <a:ext cx="4218051" cy="1881876"/>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s-MX" sz="1600" dirty="0">
                <a:highlight>
                  <a:srgbClr val="FFFF00"/>
                </a:highlight>
              </a:rPr>
              <a:t>Intensifica factores de estrés en el entorno laboral.  </a:t>
            </a:r>
          </a:p>
          <a:p>
            <a:pPr marL="0" indent="0">
              <a:lnSpc>
                <a:spcPct val="150000"/>
              </a:lnSpc>
              <a:buNone/>
            </a:pPr>
            <a:r>
              <a:rPr lang="es-MX" sz="1600" dirty="0">
                <a:highlight>
                  <a:srgbClr val="FFFF00"/>
                </a:highlight>
              </a:rPr>
              <a:t>Aumenta la presión sobre personas y organizaciones.</a:t>
            </a:r>
          </a:p>
          <a:p>
            <a:pPr marL="0" indent="0">
              <a:lnSpc>
                <a:spcPct val="150000"/>
              </a:lnSpc>
              <a:buNone/>
            </a:pPr>
            <a:r>
              <a:rPr lang="es-MX" sz="1600" dirty="0">
                <a:highlight>
                  <a:srgbClr val="FFFF00"/>
                </a:highlight>
              </a:rPr>
              <a:t>Agrava riesgos psicosociales ya existentes.</a:t>
            </a:r>
          </a:p>
          <a:p>
            <a:pPr marL="0" indent="0">
              <a:lnSpc>
                <a:spcPct val="150000"/>
              </a:lnSpc>
              <a:buNone/>
            </a:pPr>
            <a:r>
              <a:rPr lang="es-MX" sz="1600" b="1" dirty="0">
                <a:highlight>
                  <a:srgbClr val="FFFF00"/>
                </a:highlight>
              </a:rPr>
              <a:t>Configura un riesgo emergente para la SST.</a:t>
            </a:r>
          </a:p>
        </p:txBody>
      </p:sp>
      <p:sp>
        <p:nvSpPr>
          <p:cNvPr id="8" name="CuadroTexto 7">
            <a:extLst>
              <a:ext uri="{FF2B5EF4-FFF2-40B4-BE49-F238E27FC236}">
                <a16:creationId xmlns:a16="http://schemas.microsoft.com/office/drawing/2014/main" id="{AD0FD279-8D20-7387-2C3A-6FF4846FFE0C}"/>
              </a:ext>
            </a:extLst>
          </p:cNvPr>
          <p:cNvSpPr txBox="1"/>
          <p:nvPr/>
        </p:nvSpPr>
        <p:spPr>
          <a:xfrm>
            <a:off x="776884" y="4866501"/>
            <a:ext cx="7036776" cy="276999"/>
          </a:xfrm>
          <a:prstGeom prst="rect">
            <a:avLst/>
          </a:prstGeom>
          <a:noFill/>
        </p:spPr>
        <p:txBody>
          <a:bodyPr wrap="square">
            <a:spAutoFit/>
          </a:bodyPr>
          <a:lstStyle/>
          <a:p>
            <a:r>
              <a:rPr lang="es-MX" sz="1200" b="1" dirty="0">
                <a:highlight>
                  <a:srgbClr val="FFFF00"/>
                </a:highlight>
              </a:rPr>
              <a:t>El cambio climático no solo altera el entorno. También redefine la experiencia psicológica del trabajo.</a:t>
            </a:r>
            <a:endParaRPr lang="es-CO" sz="1200" b="1" dirty="0">
              <a:highlight>
                <a:srgbClr val="FFFF00"/>
              </a:highlight>
            </a:endParaRPr>
          </a:p>
        </p:txBody>
      </p:sp>
      <p:sp>
        <p:nvSpPr>
          <p:cNvPr id="9" name="CuadroTexto 8">
            <a:extLst>
              <a:ext uri="{FF2B5EF4-FFF2-40B4-BE49-F238E27FC236}">
                <a16:creationId xmlns:a16="http://schemas.microsoft.com/office/drawing/2014/main" id="{4C5DD85F-0003-CEF9-EC51-A063CF4196D5}"/>
              </a:ext>
            </a:extLst>
          </p:cNvPr>
          <p:cNvSpPr txBox="1"/>
          <p:nvPr/>
        </p:nvSpPr>
        <p:spPr>
          <a:xfrm>
            <a:off x="0" y="4520003"/>
            <a:ext cx="4572000" cy="323165"/>
          </a:xfrm>
          <a:prstGeom prst="rect">
            <a:avLst/>
          </a:prstGeom>
          <a:noFill/>
        </p:spPr>
        <p:txBody>
          <a:bodyPr wrap="square">
            <a:spAutoFit/>
          </a:bodyPr>
          <a:lstStyle/>
          <a:p>
            <a:pPr>
              <a:lnSpc>
                <a:spcPts val="900"/>
              </a:lnSpc>
            </a:pPr>
            <a:r>
              <a:rPr lang="es-MX" sz="1000" dirty="0">
                <a:solidFill>
                  <a:schemeClr val="bg1"/>
                </a:solidFill>
              </a:rPr>
              <a:t>Las sequías prolongadas en la Guajira y las altas temperaturas sin precedentes han exacerbado la inseguridad hídrica y alimentaria en la región. Foto: Indya Mason</a:t>
            </a:r>
            <a:endParaRPr lang="es-MX" sz="1000" b="0" i="0" dirty="0">
              <a:solidFill>
                <a:schemeClr val="bg1"/>
              </a:solidFill>
              <a:effectLst/>
              <a:latin typeface="Lato" panose="020F0502020204030203" pitchFamily="34" charset="0"/>
            </a:endParaRPr>
          </a:p>
        </p:txBody>
      </p:sp>
      <p:pic>
        <p:nvPicPr>
          <p:cNvPr id="1028" name="Picture 4" descr="wayúu">
            <a:extLst>
              <a:ext uri="{FF2B5EF4-FFF2-40B4-BE49-F238E27FC236}">
                <a16:creationId xmlns:a16="http://schemas.microsoft.com/office/drawing/2014/main" id="{8C7F70B9-8567-8FBB-8B53-228BE20483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67" y="-18276"/>
            <a:ext cx="4572001" cy="4484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85333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DD1ED-8FA0-9F6E-E321-F41E8090055B}"/>
            </a:ext>
          </a:extLst>
        </p:cNvPr>
        <p:cNvGrpSpPr/>
        <p:nvPr/>
      </p:nvGrpSpPr>
      <p:grpSpPr>
        <a:xfrm>
          <a:off x="0" y="0"/>
          <a:ext cx="0" cy="0"/>
          <a:chOff x="0" y="0"/>
          <a:chExt cx="0" cy="0"/>
        </a:xfrm>
      </p:grpSpPr>
      <p:sp>
        <p:nvSpPr>
          <p:cNvPr id="3" name="Rectángulo 2">
            <a:extLst>
              <a:ext uri="{FF2B5EF4-FFF2-40B4-BE49-F238E27FC236}">
                <a16:creationId xmlns:a16="http://schemas.microsoft.com/office/drawing/2014/main" id="{25206CAC-4D3C-EBAD-4A6C-5DFB469FFF04}"/>
              </a:ext>
            </a:extLst>
          </p:cNvPr>
          <p:cNvSpPr/>
          <p:nvPr/>
        </p:nvSpPr>
        <p:spPr>
          <a:xfrm>
            <a:off x="0" y="0"/>
            <a:ext cx="9058275" cy="4848225"/>
          </a:xfrm>
          <a:prstGeom prst="rect">
            <a:avLst/>
          </a:prstGeom>
          <a:solidFill>
            <a:schemeClr val="dk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s-CO">
              <a:solidFill>
                <a:schemeClr val="bg1"/>
              </a:solidFill>
            </a:endParaRPr>
          </a:p>
        </p:txBody>
      </p:sp>
      <p:sp>
        <p:nvSpPr>
          <p:cNvPr id="2" name="Erik Fabian Rico Castillo">
            <a:extLst>
              <a:ext uri="{FF2B5EF4-FFF2-40B4-BE49-F238E27FC236}">
                <a16:creationId xmlns:a16="http://schemas.microsoft.com/office/drawing/2014/main" id="{9513107C-6533-EC64-91AD-5FEA018A26EF}"/>
              </a:ext>
            </a:extLst>
          </p:cNvPr>
          <p:cNvSpPr txBox="1">
            <a:spLocks/>
          </p:cNvSpPr>
          <p:nvPr/>
        </p:nvSpPr>
        <p:spPr>
          <a:xfrm>
            <a:off x="376902" y="220935"/>
            <a:ext cx="3982328"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MX" sz="2000" spc="-174" dirty="0">
                <a:solidFill>
                  <a:schemeClr val="bg1"/>
                </a:solidFill>
              </a:rPr>
              <a:t>Los impactos no se distribuyen de manera igual</a:t>
            </a:r>
            <a:endParaRPr lang="es-CO" sz="100" spc="-18" dirty="0">
              <a:solidFill>
                <a:schemeClr val="bg1"/>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B76C0153-075D-6A38-00AD-D9545324B9EC}"/>
              </a:ext>
            </a:extLst>
          </p:cNvPr>
          <p:cNvSpPr txBox="1">
            <a:spLocks/>
          </p:cNvSpPr>
          <p:nvPr/>
        </p:nvSpPr>
        <p:spPr>
          <a:xfrm>
            <a:off x="239152" y="1250703"/>
            <a:ext cx="4459893" cy="241850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1800"/>
              </a:spcBef>
              <a:buNone/>
            </a:pPr>
            <a:r>
              <a:rPr lang="es-MX" sz="2000" b="1" dirty="0">
                <a:solidFill>
                  <a:schemeClr val="bg1"/>
                </a:solidFill>
              </a:rPr>
              <a:t>Mayor vulnerabilidad: </a:t>
            </a:r>
          </a:p>
          <a:p>
            <a:pPr marL="0" indent="0">
              <a:spcBef>
                <a:spcPts val="1800"/>
              </a:spcBef>
              <a:buNone/>
            </a:pPr>
            <a:endParaRPr lang="es-MX" sz="2000" b="1" dirty="0">
              <a:solidFill>
                <a:schemeClr val="bg1"/>
              </a:solidFill>
            </a:endParaRPr>
          </a:p>
          <a:p>
            <a:pPr>
              <a:spcBef>
                <a:spcPts val="1800"/>
              </a:spcBef>
            </a:pPr>
            <a:r>
              <a:rPr lang="es-MX" sz="2000" dirty="0">
                <a:solidFill>
                  <a:schemeClr val="bg1"/>
                </a:solidFill>
              </a:rPr>
              <a:t>Trabajadores formales e informales ocupacionalmente expuestas.</a:t>
            </a:r>
          </a:p>
          <a:p>
            <a:pPr>
              <a:spcBef>
                <a:spcPts val="1800"/>
              </a:spcBef>
            </a:pPr>
            <a:r>
              <a:rPr lang="es-MX" sz="2000" dirty="0">
                <a:solidFill>
                  <a:schemeClr val="bg1"/>
                </a:solidFill>
              </a:rPr>
              <a:t>Poblaciones con baja protección social.</a:t>
            </a:r>
          </a:p>
          <a:p>
            <a:pPr>
              <a:spcBef>
                <a:spcPts val="1800"/>
              </a:spcBef>
            </a:pPr>
            <a:r>
              <a:rPr lang="es-MX" sz="2000" dirty="0">
                <a:solidFill>
                  <a:schemeClr val="bg1"/>
                </a:solidFill>
              </a:rPr>
              <a:t>Territorios con mayor exposición climática.</a:t>
            </a:r>
          </a:p>
        </p:txBody>
      </p:sp>
      <p:sp>
        <p:nvSpPr>
          <p:cNvPr id="8" name="CuadroTexto 7">
            <a:extLst>
              <a:ext uri="{FF2B5EF4-FFF2-40B4-BE49-F238E27FC236}">
                <a16:creationId xmlns:a16="http://schemas.microsoft.com/office/drawing/2014/main" id="{FFA505F4-1ED7-292A-B79F-7BA4E4C285F1}"/>
              </a:ext>
            </a:extLst>
          </p:cNvPr>
          <p:cNvSpPr txBox="1"/>
          <p:nvPr/>
        </p:nvSpPr>
        <p:spPr>
          <a:xfrm>
            <a:off x="85725" y="4554588"/>
            <a:ext cx="7807567" cy="300082"/>
          </a:xfrm>
          <a:prstGeom prst="rect">
            <a:avLst/>
          </a:prstGeom>
          <a:noFill/>
        </p:spPr>
        <p:txBody>
          <a:bodyPr wrap="square">
            <a:spAutoFit/>
          </a:bodyPr>
          <a:lstStyle/>
          <a:p>
            <a:r>
              <a:rPr lang="es-MX" b="1" dirty="0">
                <a:solidFill>
                  <a:srgbClr val="FFFF00"/>
                </a:solidFill>
              </a:rPr>
              <a:t>Los impactos climáticos no afectan por igual, y esa diferencia también es una cuestión de justicia laboral.</a:t>
            </a:r>
            <a:endParaRPr lang="es-CO" b="1" dirty="0">
              <a:solidFill>
                <a:srgbClr val="FFFF00"/>
              </a:solidFill>
            </a:endParaRPr>
          </a:p>
        </p:txBody>
      </p:sp>
      <p:pic>
        <p:nvPicPr>
          <p:cNvPr id="22" name="Imagen 21">
            <a:hlinkClick r:id="rId2"/>
            <a:extLst>
              <a:ext uri="{FF2B5EF4-FFF2-40B4-BE49-F238E27FC236}">
                <a16:creationId xmlns:a16="http://schemas.microsoft.com/office/drawing/2014/main" id="{2553F3EE-F2EE-969D-B91D-D07CDCE67BF7}"/>
              </a:ext>
            </a:extLst>
          </p:cNvPr>
          <p:cNvPicPr>
            <a:picLocks noChangeAspect="1"/>
          </p:cNvPicPr>
          <p:nvPr/>
        </p:nvPicPr>
        <p:blipFill>
          <a:blip r:embed="rId3" cstate="print">
            <a:extLst>
              <a:ext uri="{28A0092B-C50C-407E-A947-70E740481C1C}">
                <a14:useLocalDpi xmlns:a14="http://schemas.microsoft.com/office/drawing/2010/main" val="0"/>
              </a:ext>
            </a:extLst>
          </a:blip>
          <a:srcRect l="7978" t="2602"/>
          <a:stretch>
            <a:fillRect/>
          </a:stretch>
        </p:blipFill>
        <p:spPr>
          <a:xfrm>
            <a:off x="4938198" y="-1"/>
            <a:ext cx="4120078" cy="4559597"/>
          </a:xfrm>
          <a:prstGeom prst="rect">
            <a:avLst/>
          </a:prstGeom>
        </p:spPr>
      </p:pic>
    </p:spTree>
    <p:extLst>
      <p:ext uri="{BB962C8B-B14F-4D97-AF65-F5344CB8AC3E}">
        <p14:creationId xmlns:p14="http://schemas.microsoft.com/office/powerpoint/2010/main" val="399663488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7DA79-524B-5233-51B9-41B3D7AF58A3}"/>
            </a:ext>
          </a:extLst>
        </p:cNvPr>
        <p:cNvGrpSpPr/>
        <p:nvPr/>
      </p:nvGrpSpPr>
      <p:grpSpPr>
        <a:xfrm>
          <a:off x="0" y="0"/>
          <a:ext cx="0" cy="0"/>
          <a:chOff x="0" y="0"/>
          <a:chExt cx="0" cy="0"/>
        </a:xfrm>
      </p:grpSpPr>
      <p:grpSp>
        <p:nvGrpSpPr>
          <p:cNvPr id="22" name="Grupo 21">
            <a:extLst>
              <a:ext uri="{FF2B5EF4-FFF2-40B4-BE49-F238E27FC236}">
                <a16:creationId xmlns:a16="http://schemas.microsoft.com/office/drawing/2014/main" id="{EFB5E1A7-50BD-E072-342D-E06EFB8A4DBA}"/>
              </a:ext>
            </a:extLst>
          </p:cNvPr>
          <p:cNvGrpSpPr/>
          <p:nvPr/>
        </p:nvGrpSpPr>
        <p:grpSpPr>
          <a:xfrm>
            <a:off x="367" y="-63882"/>
            <a:ext cx="9143633" cy="4800179"/>
            <a:chOff x="367" y="-63830"/>
            <a:chExt cx="9143633" cy="4800179"/>
          </a:xfrm>
        </p:grpSpPr>
        <p:pic>
          <p:nvPicPr>
            <p:cNvPr id="20" name="Picture 6" descr="Picture 6">
              <a:extLst>
                <a:ext uri="{FF2B5EF4-FFF2-40B4-BE49-F238E27FC236}">
                  <a16:creationId xmlns:a16="http://schemas.microsoft.com/office/drawing/2014/main" id="{08F9C7AC-4152-F45D-D892-ADD7342FAF95}"/>
                </a:ext>
              </a:extLst>
            </p:cNvPr>
            <p:cNvPicPr>
              <a:picLocks noChangeAspect="1"/>
            </p:cNvPicPr>
            <p:nvPr/>
          </p:nvPicPr>
          <p:blipFill>
            <a:blip r:embed="rId3"/>
            <a:srcRect l="25334"/>
            <a:stretch>
              <a:fillRect/>
            </a:stretch>
          </p:blipFill>
          <p:spPr>
            <a:xfrm>
              <a:off x="367" y="-63830"/>
              <a:ext cx="9143633" cy="4800179"/>
            </a:xfrm>
            <a:prstGeom prst="rect">
              <a:avLst/>
            </a:prstGeom>
            <a:ln w="12700">
              <a:miter lim="400000"/>
            </a:ln>
          </p:spPr>
        </p:pic>
        <p:sp>
          <p:nvSpPr>
            <p:cNvPr id="21" name="Rectangle 4129">
              <a:extLst>
                <a:ext uri="{FF2B5EF4-FFF2-40B4-BE49-F238E27FC236}">
                  <a16:creationId xmlns:a16="http://schemas.microsoft.com/office/drawing/2014/main" id="{B971DF81-E215-8661-07A5-4C2D2FB7BF4D}"/>
                </a:ext>
              </a:extLst>
            </p:cNvPr>
            <p:cNvSpPr/>
            <p:nvPr/>
          </p:nvSpPr>
          <p:spPr>
            <a:xfrm rot="5400000">
              <a:off x="767875" y="-767508"/>
              <a:ext cx="4736349" cy="6271365"/>
            </a:xfrm>
            <a:prstGeom prst="rect">
              <a:avLst/>
            </a:prstGeom>
            <a:gradFill>
              <a:gsLst>
                <a:gs pos="10000">
                  <a:srgbClr val="000000">
                    <a:alpha val="0"/>
                  </a:srgbClr>
                </a:gs>
                <a:gs pos="24000">
                  <a:srgbClr val="000000">
                    <a:alpha val="50000"/>
                  </a:srgbClr>
                </a:gs>
                <a:gs pos="42000">
                  <a:srgbClr val="000000">
                    <a:alpha val="60000"/>
                  </a:srgbClr>
                </a:gs>
              </a:gsLst>
              <a:lin ang="5400000"/>
            </a:gradFill>
            <a:ln w="12700">
              <a:miter lim="400000"/>
            </a:ln>
          </p:spPr>
          <p:txBody>
            <a:bodyPr tIns="91439" bIns="91439" anchor="ctr"/>
            <a:lstStyle/>
            <a:p>
              <a:pPr algn="ctr" defTabSz="1828800">
                <a:lnSpc>
                  <a:spcPct val="100000"/>
                </a:lnSpc>
                <a:spcBef>
                  <a:spcPts val="0"/>
                </a:spcBef>
                <a:defRPr sz="3600">
                  <a:solidFill>
                    <a:srgbClr val="FFFFFF"/>
                  </a:solidFill>
                  <a:latin typeface="Neue Haas Grotesk Text Pro"/>
                  <a:ea typeface="Neue Haas Grotesk Text Pro"/>
                  <a:cs typeface="Neue Haas Grotesk Text Pro"/>
                  <a:sym typeface="Neue Haas Grotesk Text Pro"/>
                </a:defRPr>
              </a:pPr>
              <a:endParaRPr/>
            </a:p>
          </p:txBody>
        </p:sp>
      </p:grpSp>
      <p:sp>
        <p:nvSpPr>
          <p:cNvPr id="2" name="Erik Fabian Rico Castillo">
            <a:extLst>
              <a:ext uri="{FF2B5EF4-FFF2-40B4-BE49-F238E27FC236}">
                <a16:creationId xmlns:a16="http://schemas.microsoft.com/office/drawing/2014/main" id="{B31AD06F-B42C-6EDA-07A6-26BE71FB98EF}"/>
              </a:ext>
            </a:extLst>
          </p:cNvPr>
          <p:cNvSpPr txBox="1">
            <a:spLocks/>
          </p:cNvSpPr>
          <p:nvPr/>
        </p:nvSpPr>
        <p:spPr>
          <a:xfrm>
            <a:off x="1795170" y="407151"/>
            <a:ext cx="5553659"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1828754">
              <a:defRPr sz="8700" spc="-174">
                <a:solidFill>
                  <a:srgbClr val="000000"/>
                </a:solidFill>
              </a:defRPr>
            </a:pPr>
            <a:r>
              <a:rPr lang="es-CO" sz="3200" spc="-174" dirty="0">
                <a:solidFill>
                  <a:schemeClr val="bg1"/>
                </a:solidFill>
              </a:rPr>
              <a:t>Informalidad</a:t>
            </a:r>
            <a:endParaRPr lang="es-CO" sz="100" spc="-18" dirty="0">
              <a:solidFill>
                <a:schemeClr val="bg1"/>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64EF5590-575A-C526-BB42-7CF58FAC22CE}"/>
              </a:ext>
            </a:extLst>
          </p:cNvPr>
          <p:cNvSpPr txBox="1">
            <a:spLocks/>
          </p:cNvSpPr>
          <p:nvPr/>
        </p:nvSpPr>
        <p:spPr>
          <a:xfrm>
            <a:off x="69069" y="1336354"/>
            <a:ext cx="3592788" cy="2212061"/>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lnSpc>
                <a:spcPct val="115000"/>
              </a:lnSpc>
              <a:spcAft>
                <a:spcPts val="800"/>
              </a:spcAft>
            </a:pPr>
            <a:r>
              <a:rPr lang="es-CO" sz="1100" b="1" kern="100" dirty="0">
                <a:solidFill>
                  <a:schemeClr val="bg1"/>
                </a:solidFill>
                <a:effectLst/>
                <a:ea typeface="Aptos" panose="020B0004020202020204" pitchFamily="34" charset="0"/>
                <a:cs typeface="Times New Roman" panose="02020603050405020304" pitchFamily="18" charset="0"/>
              </a:rPr>
              <a:t>57,7 % de la fuerza laboral mundial permanece en la informalidad, equivalente a 2.100 millones de trabajadores. </a:t>
            </a:r>
          </a:p>
          <a:p>
            <a:pPr algn="just">
              <a:lnSpc>
                <a:spcPct val="115000"/>
              </a:lnSpc>
              <a:spcAft>
                <a:spcPts val="800"/>
              </a:spcAft>
            </a:pPr>
            <a:r>
              <a:rPr lang="es-CO" sz="1100" b="1" kern="100" dirty="0">
                <a:solidFill>
                  <a:schemeClr val="bg1"/>
                </a:solidFill>
                <a:effectLst/>
                <a:ea typeface="Aptos" panose="020B0004020202020204" pitchFamily="34" charset="0"/>
                <a:cs typeface="Times New Roman" panose="02020603050405020304" pitchFamily="18" charset="0"/>
              </a:rPr>
              <a:t>En AMLC, la informalidad laboral alcanzó el 46,7 % en el primer semestre de 2025. </a:t>
            </a:r>
          </a:p>
          <a:p>
            <a:pPr algn="just">
              <a:lnSpc>
                <a:spcPct val="115000"/>
              </a:lnSpc>
              <a:spcAft>
                <a:spcPts val="800"/>
              </a:spcAft>
            </a:pPr>
            <a:r>
              <a:rPr lang="es-CO" sz="1100" b="1" kern="100" dirty="0">
                <a:solidFill>
                  <a:schemeClr val="bg1"/>
                </a:solidFill>
                <a:effectLst/>
                <a:ea typeface="Aptos" panose="020B0004020202020204" pitchFamily="34" charset="0"/>
                <a:cs typeface="Times New Roman" panose="02020603050405020304" pitchFamily="18" charset="0"/>
              </a:rPr>
              <a:t>En Colombia, más de la mitad de las personas ocupadas siguen en la informalidad, con una tasa reciente de 55,3 %. </a:t>
            </a:r>
          </a:p>
          <a:p>
            <a:pPr algn="just">
              <a:lnSpc>
                <a:spcPct val="115000"/>
              </a:lnSpc>
              <a:spcAft>
                <a:spcPts val="800"/>
              </a:spcAft>
            </a:pPr>
            <a:r>
              <a:rPr lang="es-CO" sz="1100" b="1" kern="100" dirty="0">
                <a:solidFill>
                  <a:schemeClr val="bg1"/>
                </a:solidFill>
                <a:effectLst/>
                <a:ea typeface="Aptos" panose="020B0004020202020204" pitchFamily="34" charset="0"/>
                <a:cs typeface="Times New Roman" panose="02020603050405020304" pitchFamily="18" charset="0"/>
              </a:rPr>
              <a:t>La brecha territorial en Colombia es crítica: 83,2 % de informalidad rural frente a 41,1 % en las 13 principales ciudades.</a:t>
            </a:r>
          </a:p>
        </p:txBody>
      </p:sp>
      <p:sp>
        <p:nvSpPr>
          <p:cNvPr id="3" name="La informalidad tiene una expresión territorial diferenciada. No se distribuye igual entre ciudades, regiones y zonas rurales.">
            <a:extLst>
              <a:ext uri="{FF2B5EF4-FFF2-40B4-BE49-F238E27FC236}">
                <a16:creationId xmlns:a16="http://schemas.microsoft.com/office/drawing/2014/main" id="{27A7D846-106F-A5FF-F062-BE56F48DAE40}"/>
              </a:ext>
            </a:extLst>
          </p:cNvPr>
          <p:cNvSpPr txBox="1"/>
          <p:nvPr/>
        </p:nvSpPr>
        <p:spPr>
          <a:xfrm>
            <a:off x="109261" y="4864575"/>
            <a:ext cx="6675180" cy="1923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spAutoFit/>
          </a:bodyPr>
          <a:lstStyle>
            <a:lvl1pPr algn="ctr" defTabSz="457200">
              <a:lnSpc>
                <a:spcPct val="100000"/>
              </a:lnSpc>
              <a:spcBef>
                <a:spcPts val="1200"/>
              </a:spcBef>
              <a:defRPr sz="4000" b="1" i="1" baseline="-1250">
                <a:solidFill>
                  <a:srgbClr val="230050"/>
                </a:solidFill>
                <a:latin typeface="Times Roman"/>
                <a:ea typeface="Times Roman"/>
                <a:cs typeface="Times Roman"/>
                <a:sym typeface="Times Roman"/>
              </a:defRPr>
            </a:lvl1pPr>
          </a:lstStyle>
          <a:p>
            <a:pPr defTabSz="171450" hangingPunct="0">
              <a:spcBef>
                <a:spcPts val="450"/>
              </a:spcBef>
            </a:pPr>
            <a:r>
              <a:rPr lang="es-CO" sz="1500" kern="0" noProof="0" dirty="0">
                <a:solidFill>
                  <a:srgbClr val="002060"/>
                </a:solidFill>
              </a:rPr>
              <a:t>La informalidad tiene una expresión territorial diferenciada. </a:t>
            </a:r>
            <a:r>
              <a:rPr sz="1500" kern="0" dirty="0">
                <a:solidFill>
                  <a:srgbClr val="FF0000"/>
                </a:solidFill>
              </a:rPr>
              <a:t>No se </a:t>
            </a:r>
            <a:r>
              <a:rPr sz="1500" kern="0" dirty="0" err="1">
                <a:solidFill>
                  <a:srgbClr val="FF0000"/>
                </a:solidFill>
              </a:rPr>
              <a:t>distribuye</a:t>
            </a:r>
            <a:r>
              <a:rPr sz="1500" kern="0" dirty="0">
                <a:solidFill>
                  <a:srgbClr val="FF0000"/>
                </a:solidFill>
              </a:rPr>
              <a:t> </a:t>
            </a:r>
            <a:r>
              <a:rPr sz="1500" kern="0" dirty="0" err="1">
                <a:solidFill>
                  <a:srgbClr val="FF0000"/>
                </a:solidFill>
              </a:rPr>
              <a:t>igual</a:t>
            </a:r>
            <a:r>
              <a:rPr sz="1500" kern="0" dirty="0">
                <a:solidFill>
                  <a:srgbClr val="FF0000"/>
                </a:solidFill>
              </a:rPr>
              <a:t> entre </a:t>
            </a:r>
            <a:r>
              <a:rPr sz="1500" kern="0" dirty="0" err="1">
                <a:solidFill>
                  <a:srgbClr val="FF0000"/>
                </a:solidFill>
              </a:rPr>
              <a:t>ciudades</a:t>
            </a:r>
            <a:r>
              <a:rPr sz="1500" kern="0" dirty="0">
                <a:solidFill>
                  <a:srgbClr val="FF0000"/>
                </a:solidFill>
              </a:rPr>
              <a:t>, regiones y zonas rurales.</a:t>
            </a:r>
          </a:p>
        </p:txBody>
      </p:sp>
      <p:sp>
        <p:nvSpPr>
          <p:cNvPr id="24" name="CuadroTexto 23">
            <a:extLst>
              <a:ext uri="{FF2B5EF4-FFF2-40B4-BE49-F238E27FC236}">
                <a16:creationId xmlns:a16="http://schemas.microsoft.com/office/drawing/2014/main" id="{D43FDBA4-BA1C-3731-DFB2-07B1DCC7A3A1}"/>
              </a:ext>
            </a:extLst>
          </p:cNvPr>
          <p:cNvSpPr txBox="1"/>
          <p:nvPr/>
        </p:nvSpPr>
        <p:spPr>
          <a:xfrm>
            <a:off x="-59771" y="4416150"/>
            <a:ext cx="3390900" cy="338554"/>
          </a:xfrm>
          <a:prstGeom prst="rect">
            <a:avLst/>
          </a:prstGeom>
          <a:noFill/>
        </p:spPr>
        <p:txBody>
          <a:bodyPr wrap="square">
            <a:spAutoFit/>
          </a:bodyPr>
          <a:lstStyle/>
          <a:p>
            <a:pPr marL="43339" indent="0" defTabSz="832083">
              <a:spcBef>
                <a:spcPts val="1950"/>
              </a:spcBef>
              <a:buSzPct val="100000"/>
              <a:buNone/>
              <a:defRPr sz="4368"/>
            </a:pPr>
            <a:r>
              <a:rPr lang="es-CO" sz="800" dirty="0">
                <a:solidFill>
                  <a:schemeClr val="bg1"/>
                </a:solidFill>
              </a:rPr>
              <a:t>OIT, </a:t>
            </a:r>
            <a:r>
              <a:rPr lang="es-CO" sz="800" i="1" dirty="0">
                <a:solidFill>
                  <a:schemeClr val="bg1"/>
                </a:solidFill>
              </a:rPr>
              <a:t>World </a:t>
            </a:r>
            <a:r>
              <a:rPr lang="es-CO" sz="800" i="1" dirty="0" err="1">
                <a:solidFill>
                  <a:schemeClr val="bg1"/>
                </a:solidFill>
              </a:rPr>
              <a:t>Employment</a:t>
            </a:r>
            <a:r>
              <a:rPr lang="es-CO" sz="800" i="1" dirty="0">
                <a:solidFill>
                  <a:schemeClr val="bg1"/>
                </a:solidFill>
              </a:rPr>
              <a:t> and Social Outlook: </a:t>
            </a:r>
            <a:r>
              <a:rPr lang="es-CO" sz="800" i="1" dirty="0" err="1">
                <a:solidFill>
                  <a:schemeClr val="bg1"/>
                </a:solidFill>
              </a:rPr>
              <a:t>Trends</a:t>
            </a:r>
            <a:r>
              <a:rPr lang="es-CO" sz="800" i="1" dirty="0">
                <a:solidFill>
                  <a:schemeClr val="bg1"/>
                </a:solidFill>
              </a:rPr>
              <a:t> 2026</a:t>
            </a:r>
            <a:r>
              <a:rPr lang="es-CO" sz="800" dirty="0">
                <a:solidFill>
                  <a:schemeClr val="bg1"/>
                </a:solidFill>
              </a:rPr>
              <a:t>; OIT, </a:t>
            </a:r>
            <a:r>
              <a:rPr lang="es-CO" sz="800" i="1" dirty="0">
                <a:solidFill>
                  <a:schemeClr val="bg1"/>
                </a:solidFill>
              </a:rPr>
              <a:t>Panorama Laboral 2025</a:t>
            </a:r>
            <a:r>
              <a:rPr lang="es-CO" sz="800" dirty="0">
                <a:solidFill>
                  <a:schemeClr val="bg1"/>
                </a:solidFill>
              </a:rPr>
              <a:t>; DANE, Mercado laboral, trimestre móvil dic. 2025–feb. 2026.</a:t>
            </a:r>
          </a:p>
        </p:txBody>
      </p:sp>
    </p:spTree>
    <p:extLst>
      <p:ext uri="{BB962C8B-B14F-4D97-AF65-F5344CB8AC3E}">
        <p14:creationId xmlns:p14="http://schemas.microsoft.com/office/powerpoint/2010/main" val="301613395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A0C0A-B7DB-B2E6-2110-3664A18ABFB8}"/>
            </a:ext>
          </a:extLst>
        </p:cNvPr>
        <p:cNvGrpSpPr/>
        <p:nvPr/>
      </p:nvGrpSpPr>
      <p:grpSpPr>
        <a:xfrm>
          <a:off x="0" y="0"/>
          <a:ext cx="0" cy="0"/>
          <a:chOff x="0" y="0"/>
          <a:chExt cx="0" cy="0"/>
        </a:xfrm>
      </p:grpSpPr>
      <p:pic>
        <p:nvPicPr>
          <p:cNvPr id="3" name="IMG_3231.HEIC" descr="IMG_3231.HEIC">
            <a:extLst>
              <a:ext uri="{FF2B5EF4-FFF2-40B4-BE49-F238E27FC236}">
                <a16:creationId xmlns:a16="http://schemas.microsoft.com/office/drawing/2014/main" id="{8B0B5755-AD37-92DC-2F66-8D962E0D1AF4}"/>
              </a:ext>
            </a:extLst>
          </p:cNvPr>
          <p:cNvPicPr>
            <a:picLocks noChangeAspect="1"/>
          </p:cNvPicPr>
          <p:nvPr/>
        </p:nvPicPr>
        <p:blipFill>
          <a:blip r:embed="rId2">
            <a:alphaModFix amt="77874"/>
          </a:blip>
          <a:srcRect l="1425" r="1425" b="11762"/>
          <a:stretch>
            <a:fillRect/>
          </a:stretch>
        </p:blipFill>
        <p:spPr>
          <a:xfrm>
            <a:off x="-43408" y="-1471088"/>
            <a:ext cx="9230816" cy="6288138"/>
          </a:xfrm>
          <a:prstGeom prst="rect">
            <a:avLst/>
          </a:prstGeom>
          <a:ln w="12700">
            <a:miter lim="400000"/>
          </a:ln>
        </p:spPr>
      </p:pic>
      <p:sp>
        <p:nvSpPr>
          <p:cNvPr id="5" name="Agricultura, construcción, ventas ambulantes, reciclaje, transporte informal, domicilios, pesca, minería artesanal, trabajo doméstico y oficios al aire libre.">
            <a:extLst>
              <a:ext uri="{FF2B5EF4-FFF2-40B4-BE49-F238E27FC236}">
                <a16:creationId xmlns:a16="http://schemas.microsoft.com/office/drawing/2014/main" id="{91006CA2-DB91-8F14-0901-10404C682E89}"/>
              </a:ext>
            </a:extLst>
          </p:cNvPr>
          <p:cNvSpPr txBox="1">
            <a:spLocks/>
          </p:cNvSpPr>
          <p:nvPr/>
        </p:nvSpPr>
        <p:spPr>
          <a:xfrm>
            <a:off x="-16840" y="4281632"/>
            <a:ext cx="9177680" cy="537437"/>
          </a:xfrm>
          <a:prstGeom prst="rect">
            <a:avLst/>
          </a:prstGeom>
          <a:solidFill>
            <a:srgbClr val="000000"/>
          </a:solidFill>
        </p:spPr>
        <p:txBody>
          <a:bodyPr anchor="ctr">
            <a:normAutofit fontScale="40000" lnSpcReduction="20000"/>
          </a:bodyPr>
          <a:lstStyle>
            <a:lvl1pPr marL="171450" indent="-171450" algn="ctr" defTabSz="330200" rtl="0" eaLnBrk="1" latinLnBrk="0" hangingPunct="1">
              <a:lnSpc>
                <a:spcPct val="100000"/>
              </a:lnSpc>
              <a:spcBef>
                <a:spcPts val="0"/>
              </a:spcBef>
              <a:buClrTx/>
              <a:buFont typeface="Arial" panose="020B0604020202020204" pitchFamily="34" charset="0"/>
              <a:buChar char="•"/>
              <a:defRPr sz="4280" kern="1200">
                <a:solidFill>
                  <a:srgbClr val="FFFFFF"/>
                </a:solidFill>
                <a:latin typeface="Helvetica Neue Medium"/>
                <a:ea typeface="Helvetica Neue Medium"/>
                <a:cs typeface="Helvetica Neue Medium"/>
                <a:sym typeface="Helvetica Neue Medium"/>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s-MX" dirty="0"/>
              <a:t>Agricultura, construcción, ventas ambulantes, reciclaje, transporte informal, domicilios, pesca, minería artesanal, trabajo doméstico y oficios al aire libre.</a:t>
            </a:r>
          </a:p>
        </p:txBody>
      </p:sp>
      <p:sp>
        <p:nvSpPr>
          <p:cNvPr id="6" name="Trabajos más expuestos">
            <a:extLst>
              <a:ext uri="{FF2B5EF4-FFF2-40B4-BE49-F238E27FC236}">
                <a16:creationId xmlns:a16="http://schemas.microsoft.com/office/drawing/2014/main" id="{768611E1-3377-865C-9118-6FE546834B05}"/>
              </a:ext>
            </a:extLst>
          </p:cNvPr>
          <p:cNvSpPr txBox="1">
            <a:spLocks/>
          </p:cNvSpPr>
          <p:nvPr/>
        </p:nvSpPr>
        <p:spPr>
          <a:xfrm>
            <a:off x="4319588" y="3756025"/>
            <a:ext cx="4883981" cy="537437"/>
          </a:xfrm>
          <a:prstGeom prst="rect">
            <a:avLst/>
          </a:prstGeom>
          <a:solidFill>
            <a:schemeClr val="accent4"/>
          </a:solidFill>
        </p:spPr>
        <p:txBody>
          <a:bodyPr>
            <a:noAutofit/>
          </a:bodyPr>
          <a:lstStyle>
            <a:lvl1pPr algn="l" defTabSz="1828754" rtl="0" eaLnBrk="1" latinLnBrk="0" hangingPunct="1">
              <a:lnSpc>
                <a:spcPct val="90000"/>
              </a:lnSpc>
              <a:spcBef>
                <a:spcPct val="0"/>
              </a:spcBef>
              <a:buNone/>
              <a:defRPr sz="8700" kern="1200" spc="-174">
                <a:solidFill>
                  <a:srgbClr val="000000"/>
                </a:solidFill>
                <a:latin typeface="+mj-lt"/>
                <a:ea typeface="+mj-ea"/>
                <a:cs typeface="+mj-cs"/>
              </a:defRPr>
            </a:lvl1pPr>
          </a:lstStyle>
          <a:p>
            <a:r>
              <a:rPr lang="es-CO" sz="2400" dirty="0"/>
              <a:t>Trabajos más expuestos</a:t>
            </a:r>
          </a:p>
        </p:txBody>
      </p:sp>
      <p:sp>
        <p:nvSpPr>
          <p:cNvPr id="7" name="Foto tomada por el autor - Amazonas (2026)">
            <a:extLst>
              <a:ext uri="{FF2B5EF4-FFF2-40B4-BE49-F238E27FC236}">
                <a16:creationId xmlns:a16="http://schemas.microsoft.com/office/drawing/2014/main" id="{E317A204-0942-E98C-EA3B-E55CBADE136F}"/>
              </a:ext>
            </a:extLst>
          </p:cNvPr>
          <p:cNvSpPr txBox="1"/>
          <p:nvPr/>
        </p:nvSpPr>
        <p:spPr>
          <a:xfrm>
            <a:off x="6094208" y="118514"/>
            <a:ext cx="3044103" cy="1942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anchor="ctr">
            <a:spAutoFit/>
          </a:bodyPr>
          <a:lstStyle>
            <a:lvl1pPr>
              <a:defRPr sz="3000" b="1" i="1"/>
            </a:lvl1pPr>
          </a:lstStyle>
          <a:p>
            <a:pPr defTabSz="914377" hangingPunct="0">
              <a:lnSpc>
                <a:spcPct val="90000"/>
              </a:lnSpc>
              <a:spcBef>
                <a:spcPts val="1688"/>
              </a:spcBef>
              <a:defRPr i="0"/>
            </a:pPr>
            <a:r>
              <a:rPr sz="1125" kern="0" dirty="0">
                <a:solidFill>
                  <a:srgbClr val="000000"/>
                </a:solidFill>
                <a:latin typeface="Helvetica Neue"/>
                <a:sym typeface="Helvetica Neue"/>
              </a:rPr>
              <a:t>Foto </a:t>
            </a:r>
            <a:r>
              <a:rPr sz="1125" kern="0" dirty="0" err="1">
                <a:solidFill>
                  <a:srgbClr val="000000"/>
                </a:solidFill>
                <a:latin typeface="Helvetica Neue"/>
                <a:sym typeface="Helvetica Neue"/>
              </a:rPr>
              <a:t>tomada</a:t>
            </a:r>
            <a:r>
              <a:rPr sz="1125" kern="0" dirty="0">
                <a:solidFill>
                  <a:srgbClr val="000000"/>
                </a:solidFill>
                <a:latin typeface="Helvetica Neue"/>
                <a:sym typeface="Helvetica Neue"/>
              </a:rPr>
              <a:t> </a:t>
            </a:r>
            <a:r>
              <a:rPr sz="1125" kern="0" dirty="0" err="1">
                <a:solidFill>
                  <a:srgbClr val="000000"/>
                </a:solidFill>
                <a:latin typeface="Helvetica Neue"/>
                <a:sym typeface="Helvetica Neue"/>
              </a:rPr>
              <a:t>por</a:t>
            </a:r>
            <a:r>
              <a:rPr sz="1125" kern="0" dirty="0">
                <a:solidFill>
                  <a:srgbClr val="000000"/>
                </a:solidFill>
                <a:latin typeface="Helvetica Neue"/>
                <a:sym typeface="Helvetica Neue"/>
              </a:rPr>
              <a:t> el </a:t>
            </a:r>
            <a:r>
              <a:rPr sz="1125" kern="0" dirty="0" err="1">
                <a:solidFill>
                  <a:srgbClr val="000000"/>
                </a:solidFill>
                <a:latin typeface="Helvetica Neue"/>
                <a:sym typeface="Helvetica Neue"/>
              </a:rPr>
              <a:t>autor</a:t>
            </a:r>
            <a:r>
              <a:rPr sz="1125" kern="0" dirty="0">
                <a:solidFill>
                  <a:srgbClr val="000000"/>
                </a:solidFill>
                <a:latin typeface="Helvetica Neue"/>
                <a:sym typeface="Helvetica Neue"/>
              </a:rPr>
              <a:t> - Amazonas (2026)</a:t>
            </a:r>
          </a:p>
        </p:txBody>
      </p:sp>
    </p:spTree>
    <p:extLst>
      <p:ext uri="{BB962C8B-B14F-4D97-AF65-F5344CB8AC3E}">
        <p14:creationId xmlns:p14="http://schemas.microsoft.com/office/powerpoint/2010/main" val="11586571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55F9B-0765-D375-476F-8F42894F187B}"/>
            </a:ext>
          </a:extLst>
        </p:cNvPr>
        <p:cNvGrpSpPr/>
        <p:nvPr/>
      </p:nvGrpSpPr>
      <p:grpSpPr>
        <a:xfrm>
          <a:off x="0" y="0"/>
          <a:ext cx="0" cy="0"/>
          <a:chOff x="0" y="0"/>
          <a:chExt cx="0" cy="0"/>
        </a:xfrm>
      </p:grpSpPr>
      <p:grpSp>
        <p:nvGrpSpPr>
          <p:cNvPr id="14" name="Grupo 13">
            <a:extLst>
              <a:ext uri="{FF2B5EF4-FFF2-40B4-BE49-F238E27FC236}">
                <a16:creationId xmlns:a16="http://schemas.microsoft.com/office/drawing/2014/main" id="{8826EB46-33A4-CBF9-E2A4-003C46CE92A9}"/>
              </a:ext>
            </a:extLst>
          </p:cNvPr>
          <p:cNvGrpSpPr/>
          <p:nvPr/>
        </p:nvGrpSpPr>
        <p:grpSpPr>
          <a:xfrm>
            <a:off x="0" y="-2"/>
            <a:ext cx="9144000" cy="4736352"/>
            <a:chOff x="-1" y="-2"/>
            <a:chExt cx="24384001" cy="13716005"/>
          </a:xfrm>
        </p:grpSpPr>
        <p:pic>
          <p:nvPicPr>
            <p:cNvPr id="12" name="Picture 2" descr="Picture 2">
              <a:extLst>
                <a:ext uri="{FF2B5EF4-FFF2-40B4-BE49-F238E27FC236}">
                  <a16:creationId xmlns:a16="http://schemas.microsoft.com/office/drawing/2014/main" id="{352AB47D-7CDA-D3F2-AFE2-C99AB8FB29EC}"/>
                </a:ext>
              </a:extLst>
            </p:cNvPr>
            <p:cNvPicPr>
              <a:picLocks noChangeAspect="1"/>
            </p:cNvPicPr>
            <p:nvPr/>
          </p:nvPicPr>
          <p:blipFill>
            <a:blip r:embed="rId2"/>
            <a:srcRect l="7370" r="17963"/>
            <a:stretch>
              <a:fillRect/>
            </a:stretch>
          </p:blipFill>
          <p:spPr>
            <a:xfrm>
              <a:off x="39" y="-2"/>
              <a:ext cx="24383961" cy="13715864"/>
            </a:xfrm>
            <a:prstGeom prst="rect">
              <a:avLst/>
            </a:prstGeom>
            <a:ln w="12700">
              <a:miter lim="400000"/>
            </a:ln>
          </p:spPr>
        </p:pic>
        <p:sp>
          <p:nvSpPr>
            <p:cNvPr id="13" name="Rectangle 8200">
              <a:extLst>
                <a:ext uri="{FF2B5EF4-FFF2-40B4-BE49-F238E27FC236}">
                  <a16:creationId xmlns:a16="http://schemas.microsoft.com/office/drawing/2014/main" id="{892DDCB8-B827-3985-84CB-E5BB339104DD}"/>
                </a:ext>
              </a:extLst>
            </p:cNvPr>
            <p:cNvSpPr/>
            <p:nvPr/>
          </p:nvSpPr>
          <p:spPr>
            <a:xfrm rot="5400000">
              <a:off x="1504029" y="-1504030"/>
              <a:ext cx="13716001" cy="16724060"/>
            </a:xfrm>
            <a:prstGeom prst="rect">
              <a:avLst/>
            </a:prstGeom>
            <a:gradFill>
              <a:gsLst>
                <a:gs pos="0">
                  <a:srgbClr val="000000">
                    <a:alpha val="0"/>
                  </a:srgbClr>
                </a:gs>
                <a:gs pos="49000">
                  <a:srgbClr val="000000">
                    <a:alpha val="50000"/>
                  </a:srgbClr>
                </a:gs>
                <a:gs pos="100000">
                  <a:srgbClr val="000000">
                    <a:alpha val="76000"/>
                  </a:srgbClr>
                </a:gs>
              </a:gsLst>
              <a:lin ang="5400000"/>
            </a:gradFill>
            <a:ln w="12700">
              <a:miter lim="400000"/>
            </a:ln>
          </p:spPr>
          <p:txBody>
            <a:bodyPr tIns="91439" bIns="91439" anchor="ctr"/>
            <a:lstStyle/>
            <a:p>
              <a:pPr algn="ctr" defTabSz="1828800" hangingPunct="0">
                <a:defRPr sz="3600">
                  <a:solidFill>
                    <a:srgbClr val="FFFFFF"/>
                  </a:solidFill>
                  <a:latin typeface="Neue Haas Grotesk Text Pro"/>
                  <a:ea typeface="Neue Haas Grotesk Text Pro"/>
                  <a:cs typeface="Neue Haas Grotesk Text Pro"/>
                  <a:sym typeface="Neue Haas Grotesk Text Pro"/>
                </a:defRPr>
              </a:pPr>
              <a:endParaRPr sz="3600" kern="0" dirty="0">
                <a:solidFill>
                  <a:srgbClr val="FFFFFF"/>
                </a:solidFill>
                <a:latin typeface="Neue Haas Grotesk Text Pro"/>
                <a:ea typeface="Neue Haas Grotesk Text Pro"/>
                <a:cs typeface="Neue Haas Grotesk Text Pro"/>
                <a:sym typeface="Neue Haas Grotesk Text Pro"/>
              </a:endParaRPr>
            </a:p>
          </p:txBody>
        </p:sp>
      </p:grpSp>
      <p:sp>
        <p:nvSpPr>
          <p:cNvPr id="2" name="Erik Fabian Rico Castillo">
            <a:extLst>
              <a:ext uri="{FF2B5EF4-FFF2-40B4-BE49-F238E27FC236}">
                <a16:creationId xmlns:a16="http://schemas.microsoft.com/office/drawing/2014/main" id="{6CCCE651-CE44-71C9-7574-0E83C43F773D}"/>
              </a:ext>
            </a:extLst>
          </p:cNvPr>
          <p:cNvSpPr txBox="1">
            <a:spLocks/>
          </p:cNvSpPr>
          <p:nvPr/>
        </p:nvSpPr>
        <p:spPr>
          <a:xfrm>
            <a:off x="312420" y="153770"/>
            <a:ext cx="8455412"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MX" sz="1800" spc="-174" dirty="0">
                <a:solidFill>
                  <a:schemeClr val="bg1"/>
                </a:solidFill>
              </a:rPr>
              <a:t>¿Por qué el cambio climático debe considerarse un riesgo emergente para la SST?</a:t>
            </a:r>
            <a:endParaRPr lang="es-CO" sz="1800" spc="-18" dirty="0">
              <a:solidFill>
                <a:schemeClr val="bg1"/>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67AF02D1-21D8-69CB-810A-36DF6B733ACB}"/>
              </a:ext>
            </a:extLst>
          </p:cNvPr>
          <p:cNvSpPr txBox="1">
            <a:spLocks/>
          </p:cNvSpPr>
          <p:nvPr/>
        </p:nvSpPr>
        <p:spPr>
          <a:xfrm>
            <a:off x="93686" y="1320849"/>
            <a:ext cx="3817383" cy="226886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indent="-228600">
              <a:buFont typeface="+mj-lt"/>
              <a:buAutoNum type="arabicPeriod"/>
            </a:pPr>
            <a:r>
              <a:rPr lang="es-MX" sz="1400" b="1" dirty="0">
                <a:solidFill>
                  <a:schemeClr val="bg1"/>
                </a:solidFill>
              </a:rPr>
              <a:t>Redefine la exposición laboral más allá del daño físico.</a:t>
            </a:r>
          </a:p>
          <a:p>
            <a:pPr marL="228600" indent="-228600">
              <a:buFont typeface="+mj-lt"/>
              <a:buAutoNum type="arabicPeriod"/>
            </a:pPr>
            <a:r>
              <a:rPr lang="es-MX" sz="1400" b="1" dirty="0">
                <a:solidFill>
                  <a:schemeClr val="bg1"/>
                </a:solidFill>
              </a:rPr>
              <a:t>Intensifica riesgos psicosociales ya existentes.</a:t>
            </a:r>
          </a:p>
          <a:p>
            <a:pPr marL="228600" indent="-228600">
              <a:buFont typeface="+mj-lt"/>
              <a:buAutoNum type="arabicPeriod"/>
            </a:pPr>
            <a:r>
              <a:rPr lang="es-MX" sz="1400" b="1" dirty="0">
                <a:solidFill>
                  <a:schemeClr val="bg1"/>
                </a:solidFill>
              </a:rPr>
              <a:t>Introduce afectaciones que plantean nuevos retos para la SST.</a:t>
            </a:r>
          </a:p>
          <a:p>
            <a:pPr marL="228600" indent="-228600">
              <a:buFont typeface="+mj-lt"/>
              <a:buAutoNum type="arabicPeriod"/>
            </a:pPr>
            <a:r>
              <a:rPr lang="es-MX" sz="1400" b="1" dirty="0">
                <a:solidFill>
                  <a:schemeClr val="bg1"/>
                </a:solidFill>
              </a:rPr>
              <a:t>Profundiza desigualdades entre poblaciones trabajadoras.</a:t>
            </a:r>
          </a:p>
          <a:p>
            <a:pPr marL="228600" indent="-228600">
              <a:buFont typeface="+mj-lt"/>
              <a:buAutoNum type="arabicPeriod"/>
            </a:pPr>
            <a:r>
              <a:rPr lang="es-MX" sz="1400" b="1" dirty="0">
                <a:solidFill>
                  <a:schemeClr val="bg1"/>
                </a:solidFill>
              </a:rPr>
              <a:t>Exige enfoques preventivos más integrales, adaptativos y anticipatorios.</a:t>
            </a:r>
          </a:p>
        </p:txBody>
      </p:sp>
      <p:sp>
        <p:nvSpPr>
          <p:cNvPr id="8" name="CuadroTexto 7">
            <a:extLst>
              <a:ext uri="{FF2B5EF4-FFF2-40B4-BE49-F238E27FC236}">
                <a16:creationId xmlns:a16="http://schemas.microsoft.com/office/drawing/2014/main" id="{FB12F305-160A-9DE3-4E30-0EBFA1EA9033}"/>
              </a:ext>
            </a:extLst>
          </p:cNvPr>
          <p:cNvSpPr txBox="1"/>
          <p:nvPr/>
        </p:nvSpPr>
        <p:spPr>
          <a:xfrm>
            <a:off x="115987" y="4736301"/>
            <a:ext cx="7232841" cy="307777"/>
          </a:xfrm>
          <a:prstGeom prst="rect">
            <a:avLst/>
          </a:prstGeom>
          <a:noFill/>
        </p:spPr>
        <p:txBody>
          <a:bodyPr wrap="square">
            <a:spAutoFit/>
          </a:bodyPr>
          <a:lstStyle/>
          <a:p>
            <a:pPr algn="ctr"/>
            <a:r>
              <a:rPr lang="es-MX" sz="1400" b="1" dirty="0"/>
              <a:t>Lo emergente no es solo el riesgo, sino la urgencia de ampliar nuestra forma de prevenir.</a:t>
            </a:r>
            <a:endParaRPr lang="es-CO" sz="1400" b="1" dirty="0"/>
          </a:p>
        </p:txBody>
      </p:sp>
    </p:spTree>
    <p:extLst>
      <p:ext uri="{BB962C8B-B14F-4D97-AF65-F5344CB8AC3E}">
        <p14:creationId xmlns:p14="http://schemas.microsoft.com/office/powerpoint/2010/main" val="420881089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78F56-A0CA-8894-D404-C5B411714701}"/>
            </a:ext>
          </a:extLst>
        </p:cNvPr>
        <p:cNvGrpSpPr/>
        <p:nvPr/>
      </p:nvGrpSpPr>
      <p:grpSpPr>
        <a:xfrm>
          <a:off x="0" y="0"/>
          <a:ext cx="0" cy="0"/>
          <a:chOff x="0" y="0"/>
          <a:chExt cx="0" cy="0"/>
        </a:xfrm>
      </p:grpSpPr>
      <p:pic>
        <p:nvPicPr>
          <p:cNvPr id="8" name="Imagen 7">
            <a:extLst>
              <a:ext uri="{FF2B5EF4-FFF2-40B4-BE49-F238E27FC236}">
                <a16:creationId xmlns:a16="http://schemas.microsoft.com/office/drawing/2014/main" id="{A35545C2-6833-30BF-441F-6DD86E7E8C23}"/>
              </a:ext>
            </a:extLst>
          </p:cNvPr>
          <p:cNvPicPr>
            <a:picLocks noChangeAspect="1"/>
          </p:cNvPicPr>
          <p:nvPr/>
        </p:nvPicPr>
        <p:blipFill>
          <a:blip r:embed="rId2">
            <a:alphaModFix amt="25000"/>
            <a:extLst>
              <a:ext uri="{28A0092B-C50C-407E-A947-70E740481C1C}">
                <a14:useLocalDpi xmlns:a14="http://schemas.microsoft.com/office/drawing/2010/main" val="0"/>
              </a:ext>
            </a:extLst>
          </a:blip>
          <a:stretch>
            <a:fillRect/>
          </a:stretch>
        </p:blipFill>
        <p:spPr>
          <a:xfrm>
            <a:off x="9939" y="0"/>
            <a:ext cx="9124122" cy="4736349"/>
          </a:xfrm>
          <a:prstGeom prst="rect">
            <a:avLst/>
          </a:prstGeom>
          <a:gradFill flip="none" rotWithShape="1">
            <a:gsLst>
              <a:gs pos="0">
                <a:srgbClr val="002060"/>
              </a:gs>
              <a:gs pos="0">
                <a:schemeClr val="accent3">
                  <a:lumMod val="0"/>
                  <a:lumOff val="100000"/>
                  <a:alpha val="0"/>
                </a:schemeClr>
              </a:gs>
            </a:gsLst>
            <a:lin ang="0" scaled="1"/>
            <a:tileRect/>
          </a:gradFill>
        </p:spPr>
      </p:pic>
      <p:sp>
        <p:nvSpPr>
          <p:cNvPr id="2" name="Erik Fabian Rico Castillo">
            <a:extLst>
              <a:ext uri="{FF2B5EF4-FFF2-40B4-BE49-F238E27FC236}">
                <a16:creationId xmlns:a16="http://schemas.microsoft.com/office/drawing/2014/main" id="{D582A755-8E80-CECA-79C7-BAD68727FAE6}"/>
              </a:ext>
            </a:extLst>
          </p:cNvPr>
          <p:cNvSpPr txBox="1">
            <a:spLocks/>
          </p:cNvSpPr>
          <p:nvPr/>
        </p:nvSpPr>
        <p:spPr>
          <a:xfrm>
            <a:off x="1795170" y="407151"/>
            <a:ext cx="5553659"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CO" sz="3200" spc="-174" dirty="0">
                <a:solidFill>
                  <a:srgbClr val="000000"/>
                </a:solidFill>
              </a:rPr>
              <a:t>Desafíos para la SST</a:t>
            </a:r>
            <a:endParaRPr lang="es-CO" sz="300" spc="-18" dirty="0">
              <a:solidFill>
                <a:srgbClr val="000000"/>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E7255B46-526A-8576-ECE3-55C7ACEAA6B1}"/>
              </a:ext>
            </a:extLst>
          </p:cNvPr>
          <p:cNvSpPr txBox="1">
            <a:spLocks/>
          </p:cNvSpPr>
          <p:nvPr/>
        </p:nvSpPr>
        <p:spPr>
          <a:xfrm>
            <a:off x="160613" y="1756379"/>
            <a:ext cx="8345211" cy="294726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defTabSz="1146019">
              <a:lnSpc>
                <a:spcPct val="100000"/>
              </a:lnSpc>
              <a:spcBef>
                <a:spcPts val="2100"/>
              </a:spcBef>
              <a:defRPr sz="3055"/>
            </a:pPr>
            <a:r>
              <a:rPr lang="es-MX" sz="1600" b="1" dirty="0">
                <a:solidFill>
                  <a:schemeClr val="tx1">
                    <a:alpha val="84706"/>
                  </a:schemeClr>
                </a:solidFill>
              </a:rPr>
              <a:t>La prevención ha priorizado en mayor medida los riesgos físicos.</a:t>
            </a:r>
          </a:p>
          <a:p>
            <a:pPr algn="just" defTabSz="1146019">
              <a:lnSpc>
                <a:spcPct val="100000"/>
              </a:lnSpc>
              <a:spcBef>
                <a:spcPts val="2100"/>
              </a:spcBef>
              <a:defRPr sz="3055"/>
            </a:pPr>
            <a:r>
              <a:rPr lang="es-MX" sz="1600" b="1" dirty="0">
                <a:solidFill>
                  <a:schemeClr val="tx1">
                    <a:alpha val="84706"/>
                  </a:schemeClr>
                </a:solidFill>
              </a:rPr>
              <a:t>Se requiere integrar ambiente, salud mental y trabajo.</a:t>
            </a:r>
          </a:p>
          <a:p>
            <a:pPr algn="just" defTabSz="1146019">
              <a:lnSpc>
                <a:spcPct val="100000"/>
              </a:lnSpc>
              <a:spcBef>
                <a:spcPts val="2100"/>
              </a:spcBef>
              <a:defRPr sz="3055"/>
            </a:pPr>
            <a:r>
              <a:rPr lang="es-MX" sz="1600" b="1" dirty="0">
                <a:solidFill>
                  <a:schemeClr val="tx1">
                    <a:alpha val="84706"/>
                  </a:schemeClr>
                </a:solidFill>
              </a:rPr>
              <a:t>El riesgo climático afecta cuerpo, mente y trabajo.</a:t>
            </a:r>
          </a:p>
          <a:p>
            <a:pPr algn="just" defTabSz="1146019">
              <a:lnSpc>
                <a:spcPct val="100000"/>
              </a:lnSpc>
              <a:spcBef>
                <a:spcPts val="2100"/>
              </a:spcBef>
              <a:defRPr sz="3055"/>
            </a:pPr>
            <a:r>
              <a:rPr lang="es-MX" sz="1600" b="1" dirty="0">
                <a:solidFill>
                  <a:schemeClr val="tx1">
                    <a:alpha val="84706"/>
                  </a:schemeClr>
                </a:solidFill>
              </a:rPr>
              <a:t>La prevención debe avanzar hacia enfoques más amplios y adaptativos.</a:t>
            </a:r>
          </a:p>
          <a:p>
            <a:pPr algn="just" defTabSz="1146019">
              <a:lnSpc>
                <a:spcPct val="100000"/>
              </a:lnSpc>
              <a:spcBef>
                <a:spcPts val="2100"/>
              </a:spcBef>
              <a:defRPr sz="3055"/>
            </a:pPr>
            <a:r>
              <a:rPr lang="es-MX" sz="1600" b="1" dirty="0">
                <a:solidFill>
                  <a:schemeClr val="tx1">
                    <a:alpha val="84706"/>
                  </a:schemeClr>
                </a:solidFill>
              </a:rPr>
              <a:t>El contexto actual exige una SST cada vez más anticipatoria, integral y adaptativa.</a:t>
            </a:r>
          </a:p>
        </p:txBody>
      </p:sp>
    </p:spTree>
    <p:extLst>
      <p:ext uri="{BB962C8B-B14F-4D97-AF65-F5344CB8AC3E}">
        <p14:creationId xmlns:p14="http://schemas.microsoft.com/office/powerpoint/2010/main" val="68941265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6DB54-B003-60FB-B298-F87795B5CC0A}"/>
            </a:ext>
          </a:extLst>
        </p:cNvPr>
        <p:cNvGrpSpPr/>
        <p:nvPr/>
      </p:nvGrpSpPr>
      <p:grpSpPr>
        <a:xfrm>
          <a:off x="0" y="0"/>
          <a:ext cx="0" cy="0"/>
          <a:chOff x="0" y="0"/>
          <a:chExt cx="0" cy="0"/>
        </a:xfrm>
      </p:grpSpPr>
      <p:grpSp>
        <p:nvGrpSpPr>
          <p:cNvPr id="7" name="Grupo 6">
            <a:extLst>
              <a:ext uri="{FF2B5EF4-FFF2-40B4-BE49-F238E27FC236}">
                <a16:creationId xmlns:a16="http://schemas.microsoft.com/office/drawing/2014/main" id="{26BA97F4-0566-5F6C-2524-2137372F3977}"/>
              </a:ext>
            </a:extLst>
          </p:cNvPr>
          <p:cNvGrpSpPr/>
          <p:nvPr/>
        </p:nvGrpSpPr>
        <p:grpSpPr>
          <a:xfrm>
            <a:off x="4090016" y="4102854"/>
            <a:ext cx="4632535" cy="658570"/>
            <a:chOff x="3872299" y="4227755"/>
            <a:chExt cx="4632535" cy="742680"/>
          </a:xfrm>
        </p:grpSpPr>
        <p:pic>
          <p:nvPicPr>
            <p:cNvPr id="3" name="Imagen 2">
              <a:extLst>
                <a:ext uri="{FF2B5EF4-FFF2-40B4-BE49-F238E27FC236}">
                  <a16:creationId xmlns:a16="http://schemas.microsoft.com/office/drawing/2014/main" id="{2F73B295-4BFC-51B7-7580-B2BAABD4C6F5}"/>
                </a:ext>
              </a:extLst>
            </p:cNvPr>
            <p:cNvPicPr>
              <a:picLocks noChangeAspect="1"/>
            </p:cNvPicPr>
            <p:nvPr/>
          </p:nvPicPr>
          <p:blipFill>
            <a:blip r:embed="rId2"/>
            <a:srcRect l="77017" t="72552" r="4830" b="6781"/>
            <a:stretch>
              <a:fillRect/>
            </a:stretch>
          </p:blipFill>
          <p:spPr>
            <a:xfrm>
              <a:off x="7249840" y="4257690"/>
              <a:ext cx="1254994" cy="682809"/>
            </a:xfrm>
            <a:prstGeom prst="rect">
              <a:avLst/>
            </a:prstGeom>
          </p:spPr>
        </p:pic>
        <p:pic>
          <p:nvPicPr>
            <p:cNvPr id="5" name="Imagen 4">
              <a:extLst>
                <a:ext uri="{FF2B5EF4-FFF2-40B4-BE49-F238E27FC236}">
                  <a16:creationId xmlns:a16="http://schemas.microsoft.com/office/drawing/2014/main" id="{D7B2B0BA-5A24-7774-A393-114AC9DB30C9}"/>
                </a:ext>
              </a:extLst>
            </p:cNvPr>
            <p:cNvPicPr>
              <a:picLocks noChangeAspect="1"/>
            </p:cNvPicPr>
            <p:nvPr/>
          </p:nvPicPr>
          <p:blipFill>
            <a:blip r:embed="rId2"/>
            <a:srcRect l="20625" t="72552" r="34135" b="6781"/>
            <a:stretch>
              <a:fillRect/>
            </a:stretch>
          </p:blipFill>
          <p:spPr>
            <a:xfrm>
              <a:off x="3872299" y="4227755"/>
              <a:ext cx="3127672" cy="742680"/>
            </a:xfrm>
            <a:prstGeom prst="rect">
              <a:avLst/>
            </a:prstGeom>
          </p:spPr>
        </p:pic>
      </p:grpSp>
      <p:sp>
        <p:nvSpPr>
          <p:cNvPr id="2" name="Erik Fabian Rico Castillo">
            <a:extLst>
              <a:ext uri="{FF2B5EF4-FFF2-40B4-BE49-F238E27FC236}">
                <a16:creationId xmlns:a16="http://schemas.microsoft.com/office/drawing/2014/main" id="{A4B29563-C3DA-9F93-FF20-6404C39B848D}"/>
              </a:ext>
            </a:extLst>
          </p:cNvPr>
          <p:cNvSpPr txBox="1">
            <a:spLocks/>
          </p:cNvSpPr>
          <p:nvPr/>
        </p:nvSpPr>
        <p:spPr>
          <a:xfrm>
            <a:off x="785446" y="173065"/>
            <a:ext cx="7952279"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MX" sz="2000" dirty="0"/>
              <a:t>Esto hemos hecho en el </a:t>
            </a:r>
            <a:r>
              <a:rPr lang="es-MX" sz="2000" b="1" dirty="0"/>
              <a:t>Centro de Pensamiento Talento Humano y Organizaciones Saludables </a:t>
            </a:r>
          </a:p>
          <a:p>
            <a:pPr algn="ctr" defTabSz="1828754">
              <a:defRPr sz="8700" spc="-174">
                <a:solidFill>
                  <a:srgbClr val="000000"/>
                </a:solidFill>
              </a:defRPr>
            </a:pPr>
            <a:r>
              <a:rPr lang="es-MX" sz="2000" dirty="0"/>
              <a:t> </a:t>
            </a:r>
            <a:endParaRPr lang="es-CO" sz="100" spc="-18" dirty="0">
              <a:solidFill>
                <a:srgbClr val="000000"/>
              </a:solidFill>
              <a:latin typeface="Times Roman"/>
              <a:ea typeface="Times Roman"/>
              <a:cs typeface="Times Roman"/>
              <a:sym typeface="Times Roman"/>
            </a:endParaRPr>
          </a:p>
        </p:txBody>
      </p:sp>
      <p:sp>
        <p:nvSpPr>
          <p:cNvPr id="11" name="Marcador de contenido 2">
            <a:extLst>
              <a:ext uri="{FF2B5EF4-FFF2-40B4-BE49-F238E27FC236}">
                <a16:creationId xmlns:a16="http://schemas.microsoft.com/office/drawing/2014/main" id="{9F9C0F6F-4F2B-CB5F-55B5-130C8084FB77}"/>
              </a:ext>
            </a:extLst>
          </p:cNvPr>
          <p:cNvSpPr txBox="1">
            <a:spLocks/>
          </p:cNvSpPr>
          <p:nvPr/>
        </p:nvSpPr>
        <p:spPr>
          <a:xfrm>
            <a:off x="194515" y="988264"/>
            <a:ext cx="3427915" cy="38314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Autofit/>
          </a:bodyPr>
          <a:lstStyle>
            <a:lvl1pPr marL="0" marR="0" indent="0" algn="l" defTabSz="914377" rtl="0" latinLnBrk="0">
              <a:lnSpc>
                <a:spcPct val="90000"/>
              </a:lnSpc>
              <a:spcBef>
                <a:spcPts val="1688"/>
              </a:spcBef>
              <a:spcAft>
                <a:spcPts val="0"/>
              </a:spcAft>
              <a:buClr>
                <a:srgbClr val="000000"/>
              </a:buClr>
              <a:buSzTx/>
              <a:buFontTx/>
              <a:buNone/>
              <a:tabLst/>
              <a:defRPr sz="1800" b="0" i="0" u="none" strike="noStrike" cap="none" spc="0" baseline="0">
                <a:solidFill>
                  <a:srgbClr val="000000"/>
                </a:solidFill>
                <a:uFillTx/>
                <a:latin typeface="+mn-lt"/>
                <a:ea typeface="+mn-ea"/>
                <a:cs typeface="+mn-cs"/>
                <a:sym typeface="Helvetica Neue"/>
              </a:defRPr>
            </a:lvl1pPr>
            <a:lvl2pPr marL="457200" marR="0" indent="-228600" algn="l" defTabSz="914377" rtl="0" latinLnBrk="0">
              <a:lnSpc>
                <a:spcPct val="90000"/>
              </a:lnSpc>
              <a:spcBef>
                <a:spcPts val="1688"/>
              </a:spcBef>
              <a:spcAft>
                <a:spcPts val="0"/>
              </a:spcAft>
              <a:buClr>
                <a:srgbClr val="000000"/>
              </a:buClr>
              <a:buSzPct val="123000"/>
              <a:buFontTx/>
              <a:buChar char="•"/>
              <a:tabLst/>
              <a:defRPr sz="1800" b="0" i="0" u="none" strike="noStrike" cap="none" spc="0" baseline="0">
                <a:solidFill>
                  <a:srgbClr val="000000"/>
                </a:solidFill>
                <a:uFillTx/>
                <a:latin typeface="+mn-lt"/>
                <a:ea typeface="+mn-ea"/>
                <a:cs typeface="+mn-cs"/>
                <a:sym typeface="Helvetica Neue"/>
              </a:defRPr>
            </a:lvl2pPr>
            <a:lvl3pPr marL="685800" marR="0" indent="-228600" algn="l" defTabSz="914377" rtl="0" latinLnBrk="0">
              <a:lnSpc>
                <a:spcPct val="90000"/>
              </a:lnSpc>
              <a:spcBef>
                <a:spcPts val="1688"/>
              </a:spcBef>
              <a:spcAft>
                <a:spcPts val="0"/>
              </a:spcAft>
              <a:buClr>
                <a:srgbClr val="000000"/>
              </a:buClr>
              <a:buSzPct val="123000"/>
              <a:buFontTx/>
              <a:buChar char="•"/>
              <a:tabLst/>
              <a:defRPr sz="1800" b="0" i="0" u="none" strike="noStrike" cap="none" spc="0" baseline="0">
                <a:solidFill>
                  <a:srgbClr val="000000"/>
                </a:solidFill>
                <a:uFillTx/>
                <a:latin typeface="+mn-lt"/>
                <a:ea typeface="+mn-ea"/>
                <a:cs typeface="+mn-cs"/>
                <a:sym typeface="Helvetica Neue"/>
              </a:defRPr>
            </a:lvl3pPr>
            <a:lvl4pPr marL="914400" marR="0" indent="-228600" algn="l" defTabSz="914377" rtl="0" latinLnBrk="0">
              <a:lnSpc>
                <a:spcPct val="90000"/>
              </a:lnSpc>
              <a:spcBef>
                <a:spcPts val="1688"/>
              </a:spcBef>
              <a:spcAft>
                <a:spcPts val="0"/>
              </a:spcAft>
              <a:buClr>
                <a:srgbClr val="000000"/>
              </a:buClr>
              <a:buSzPct val="123000"/>
              <a:buFontTx/>
              <a:buChar char="•"/>
              <a:tabLst/>
              <a:defRPr sz="1800" b="0" i="0" u="none" strike="noStrike" cap="none" spc="0" baseline="0">
                <a:solidFill>
                  <a:srgbClr val="000000"/>
                </a:solidFill>
                <a:uFillTx/>
                <a:latin typeface="+mn-lt"/>
                <a:ea typeface="+mn-ea"/>
                <a:cs typeface="+mn-cs"/>
                <a:sym typeface="Helvetica Neue"/>
              </a:defRPr>
            </a:lvl4pPr>
            <a:lvl5pPr marL="1143000" marR="0" indent="-228600" algn="l" defTabSz="914377" rtl="0" latinLnBrk="0">
              <a:lnSpc>
                <a:spcPct val="90000"/>
              </a:lnSpc>
              <a:spcBef>
                <a:spcPts val="1688"/>
              </a:spcBef>
              <a:spcAft>
                <a:spcPts val="0"/>
              </a:spcAft>
              <a:buClr>
                <a:srgbClr val="000000"/>
              </a:buClr>
              <a:buSzPct val="123000"/>
              <a:buFontTx/>
              <a:buChar char="•"/>
              <a:tabLst/>
              <a:defRPr sz="1800" b="0" i="0" u="none" strike="noStrike" cap="none" spc="0" baseline="0">
                <a:solidFill>
                  <a:srgbClr val="000000"/>
                </a:solidFill>
                <a:uFillTx/>
                <a:latin typeface="+mn-lt"/>
                <a:ea typeface="+mn-ea"/>
                <a:cs typeface="+mn-cs"/>
                <a:sym typeface="Helvetica Neue"/>
              </a:defRPr>
            </a:lvl5pPr>
            <a:lvl6pPr marL="1371600" marR="0" indent="-228600" algn="l" defTabSz="914377" rtl="0" latinLnBrk="0">
              <a:lnSpc>
                <a:spcPct val="90000"/>
              </a:lnSpc>
              <a:spcBef>
                <a:spcPts val="1688"/>
              </a:spcBef>
              <a:spcAft>
                <a:spcPts val="0"/>
              </a:spcAft>
              <a:buClr>
                <a:srgbClr val="000000"/>
              </a:buClr>
              <a:buSzPct val="123000"/>
              <a:buFontTx/>
              <a:buChar char="•"/>
              <a:tabLst/>
              <a:defRPr sz="1800" b="0" i="0" u="none" strike="noStrike" cap="none" spc="0" baseline="0">
                <a:solidFill>
                  <a:srgbClr val="000000"/>
                </a:solidFill>
                <a:uFillTx/>
                <a:latin typeface="+mn-lt"/>
                <a:ea typeface="+mn-ea"/>
                <a:cs typeface="+mn-cs"/>
                <a:sym typeface="Helvetica Neue"/>
              </a:defRPr>
            </a:lvl6pPr>
            <a:lvl7pPr marL="1600200" marR="0" indent="-228600" algn="l" defTabSz="914377" rtl="0" latinLnBrk="0">
              <a:lnSpc>
                <a:spcPct val="90000"/>
              </a:lnSpc>
              <a:spcBef>
                <a:spcPts val="1688"/>
              </a:spcBef>
              <a:spcAft>
                <a:spcPts val="0"/>
              </a:spcAft>
              <a:buClr>
                <a:srgbClr val="000000"/>
              </a:buClr>
              <a:buSzPct val="123000"/>
              <a:buFontTx/>
              <a:buChar char="•"/>
              <a:tabLst/>
              <a:defRPr sz="1800" b="0" i="0" u="none" strike="noStrike" cap="none" spc="0" baseline="0">
                <a:solidFill>
                  <a:srgbClr val="000000"/>
                </a:solidFill>
                <a:uFillTx/>
                <a:latin typeface="+mn-lt"/>
                <a:ea typeface="+mn-ea"/>
                <a:cs typeface="+mn-cs"/>
                <a:sym typeface="Helvetica Neue"/>
              </a:defRPr>
            </a:lvl7pPr>
            <a:lvl8pPr marL="1828800" marR="0" indent="-228600" algn="l" defTabSz="914377" rtl="0" latinLnBrk="0">
              <a:lnSpc>
                <a:spcPct val="90000"/>
              </a:lnSpc>
              <a:spcBef>
                <a:spcPts val="1688"/>
              </a:spcBef>
              <a:spcAft>
                <a:spcPts val="0"/>
              </a:spcAft>
              <a:buClr>
                <a:srgbClr val="000000"/>
              </a:buClr>
              <a:buSzPct val="123000"/>
              <a:buFontTx/>
              <a:buChar char="•"/>
              <a:tabLst/>
              <a:defRPr sz="1800" b="0" i="0" u="none" strike="noStrike" cap="none" spc="0" baseline="0">
                <a:solidFill>
                  <a:srgbClr val="000000"/>
                </a:solidFill>
                <a:uFillTx/>
                <a:latin typeface="+mn-lt"/>
                <a:ea typeface="+mn-ea"/>
                <a:cs typeface="+mn-cs"/>
                <a:sym typeface="Helvetica Neue"/>
              </a:defRPr>
            </a:lvl8pPr>
            <a:lvl9pPr marL="2057400" marR="0" indent="-228600" algn="l" defTabSz="914377" rtl="0" latinLnBrk="0">
              <a:lnSpc>
                <a:spcPct val="90000"/>
              </a:lnSpc>
              <a:spcBef>
                <a:spcPts val="1688"/>
              </a:spcBef>
              <a:spcAft>
                <a:spcPts val="0"/>
              </a:spcAft>
              <a:buClr>
                <a:srgbClr val="000000"/>
              </a:buClr>
              <a:buSzPct val="123000"/>
              <a:buFontTx/>
              <a:buChar char="•"/>
              <a:tabLst/>
              <a:defRPr sz="1800" b="0" i="0" u="none" strike="noStrike" cap="none" spc="0" baseline="0">
                <a:solidFill>
                  <a:srgbClr val="000000"/>
                </a:solidFill>
                <a:uFillTx/>
                <a:latin typeface="+mn-lt"/>
                <a:ea typeface="+mn-ea"/>
                <a:cs typeface="+mn-cs"/>
                <a:sym typeface="Helvetica Neue"/>
              </a:defRPr>
            </a:lvl9pPr>
          </a:lstStyle>
          <a:p>
            <a:r>
              <a:rPr lang="es-MX" sz="900" b="1" dirty="0"/>
              <a:t>Documento técnico en curso</a:t>
            </a:r>
            <a:r>
              <a:rPr lang="es-MX" sz="900" dirty="0"/>
              <a:t> sobre orientaciones para cambio climático y salud por exposición a rayos UV y estrés térmico en trabajadores informales, en articulación con </a:t>
            </a:r>
            <a:r>
              <a:rPr lang="es-MX" sz="900" dirty="0" err="1"/>
              <a:t>MinSalud</a:t>
            </a:r>
            <a:r>
              <a:rPr lang="es-MX" sz="900" dirty="0"/>
              <a:t>  e </a:t>
            </a:r>
            <a:r>
              <a:rPr lang="es-MX" sz="900" b="1" dirty="0"/>
              <a:t>investigaciones en curso</a:t>
            </a:r>
            <a:r>
              <a:rPr lang="es-MX" sz="900" dirty="0"/>
              <a:t>.</a:t>
            </a:r>
          </a:p>
          <a:p>
            <a:r>
              <a:rPr lang="es-MX" sz="900" b="1" dirty="0"/>
              <a:t>Participación en mesas intersectoriales</a:t>
            </a:r>
            <a:r>
              <a:rPr lang="es-MX" sz="900" dirty="0"/>
              <a:t> con sector público, privado, academia y sociedad civil, para posicionar el cambio climático como riesgo emergente en Seguridad y Salud en el Trabajo.</a:t>
            </a:r>
          </a:p>
          <a:p>
            <a:r>
              <a:rPr lang="es-MX" sz="900" b="1" dirty="0"/>
              <a:t>Articulación institucional y territorial</a:t>
            </a:r>
            <a:r>
              <a:rPr lang="es-MX" sz="900" dirty="0"/>
              <a:t> con espacios como Concejo de Bogotá, Alcaldías, Minsalud, </a:t>
            </a:r>
            <a:r>
              <a:rPr lang="es-MX" sz="900" dirty="0" err="1"/>
              <a:t>MinTrabajo</a:t>
            </a:r>
            <a:r>
              <a:rPr lang="es-MX" sz="900" dirty="0"/>
              <a:t> y escenarios de discusión sobre salud mental, </a:t>
            </a:r>
            <a:r>
              <a:rPr lang="es-MX" sz="900" dirty="0" err="1"/>
              <a:t>ecoansiedad</a:t>
            </a:r>
            <a:r>
              <a:rPr lang="es-MX" sz="900" dirty="0"/>
              <a:t> y trabajo.</a:t>
            </a:r>
          </a:p>
          <a:p>
            <a:r>
              <a:rPr lang="es-MX" sz="900" b="1" dirty="0"/>
              <a:t>Participación en redes y espacios académicos nacionales e internacionales</a:t>
            </a:r>
            <a:r>
              <a:rPr lang="es-MX" sz="900" dirty="0"/>
              <a:t>, incluyendo Pacto Global Red Colombia, OIT, COLPSIC, Universidades en Colombia, México, India, El Salvador, Ecuador, Chile entre otras. </a:t>
            </a:r>
          </a:p>
          <a:p>
            <a:r>
              <a:rPr lang="es-MX" sz="900" b="1" dirty="0"/>
              <a:t>Desarrollo de un instrumento de medición</a:t>
            </a:r>
            <a:r>
              <a:rPr lang="es-MX" sz="900" dirty="0"/>
              <a:t> para analizar percepciones, afectaciones y condiciones asociadas al cambio climático y sus efectos en los trabajadores.</a:t>
            </a:r>
          </a:p>
          <a:p>
            <a:r>
              <a:rPr lang="es-MX" sz="900" b="1" dirty="0"/>
              <a:t>Transferencia social del conocimiento</a:t>
            </a:r>
            <a:r>
              <a:rPr lang="es-MX" sz="900" dirty="0"/>
              <a:t> mediante participación en medios nacionales y regionales, contribuyendo a sensibilizar sobre salud mental laboral, riesgos emergentes y sostenibilidad.</a:t>
            </a:r>
          </a:p>
        </p:txBody>
      </p:sp>
      <p:pic>
        <p:nvPicPr>
          <p:cNvPr id="13" name="Image" descr="Image">
            <a:extLst>
              <a:ext uri="{FF2B5EF4-FFF2-40B4-BE49-F238E27FC236}">
                <a16:creationId xmlns:a16="http://schemas.microsoft.com/office/drawing/2014/main" id="{42E9ED66-447B-8BB0-5F3E-4F12DD626AE3}"/>
              </a:ext>
            </a:extLst>
          </p:cNvPr>
          <p:cNvPicPr>
            <a:picLocks noChangeAspect="1"/>
          </p:cNvPicPr>
          <p:nvPr/>
        </p:nvPicPr>
        <p:blipFill>
          <a:blip r:embed="rId3"/>
          <a:srcRect t="12707" r="11923" b="9549"/>
          <a:stretch>
            <a:fillRect/>
          </a:stretch>
        </p:blipFill>
        <p:spPr>
          <a:xfrm>
            <a:off x="3821723" y="1010466"/>
            <a:ext cx="5233268" cy="3162059"/>
          </a:xfrm>
          <a:prstGeom prst="rect">
            <a:avLst/>
          </a:prstGeom>
          <a:ln w="12700">
            <a:miter lim="400000"/>
          </a:ln>
        </p:spPr>
      </p:pic>
    </p:spTree>
    <p:extLst>
      <p:ext uri="{BB962C8B-B14F-4D97-AF65-F5344CB8AC3E}">
        <p14:creationId xmlns:p14="http://schemas.microsoft.com/office/powerpoint/2010/main" val="73224162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4D1D3-06F0-6A04-B915-F2CA7763CF4F}"/>
            </a:ext>
          </a:extLst>
        </p:cNvPr>
        <p:cNvGrpSpPr/>
        <p:nvPr/>
      </p:nvGrpSpPr>
      <p:grpSpPr>
        <a:xfrm>
          <a:off x="0" y="0"/>
          <a:ext cx="0" cy="0"/>
          <a:chOff x="0" y="0"/>
          <a:chExt cx="0" cy="0"/>
        </a:xfrm>
      </p:grpSpPr>
      <p:grpSp>
        <p:nvGrpSpPr>
          <p:cNvPr id="3" name="Grupo 2">
            <a:extLst>
              <a:ext uri="{FF2B5EF4-FFF2-40B4-BE49-F238E27FC236}">
                <a16:creationId xmlns:a16="http://schemas.microsoft.com/office/drawing/2014/main" id="{D785BC72-DE01-3643-2097-33FAF6DA02DD}"/>
              </a:ext>
            </a:extLst>
          </p:cNvPr>
          <p:cNvGrpSpPr/>
          <p:nvPr/>
        </p:nvGrpSpPr>
        <p:grpSpPr>
          <a:xfrm>
            <a:off x="336055" y="175212"/>
            <a:ext cx="8535888" cy="4359223"/>
            <a:chOff x="336055" y="175212"/>
            <a:chExt cx="8535888" cy="4359223"/>
          </a:xfrm>
        </p:grpSpPr>
        <p:pic>
          <p:nvPicPr>
            <p:cNvPr id="5" name="Marcador de contenido 4" descr="Marcador de contenido 4">
              <a:extLst>
                <a:ext uri="{FF2B5EF4-FFF2-40B4-BE49-F238E27FC236}">
                  <a16:creationId xmlns:a16="http://schemas.microsoft.com/office/drawing/2014/main" id="{4B69B99B-23CE-41DF-B9BE-EB48A05025B9}"/>
                </a:ext>
              </a:extLst>
            </p:cNvPr>
            <p:cNvPicPr>
              <a:picLocks noChangeAspect="1"/>
            </p:cNvPicPr>
            <p:nvPr/>
          </p:nvPicPr>
          <p:blipFill>
            <a:blip r:embed="rId2"/>
            <a:srcRect l="15993" t="14190" b="10810"/>
            <a:stretch>
              <a:fillRect/>
            </a:stretch>
          </p:blipFill>
          <p:spPr>
            <a:xfrm>
              <a:off x="1331119" y="175212"/>
              <a:ext cx="6975240" cy="1198057"/>
            </a:xfrm>
            <a:prstGeom prst="rect">
              <a:avLst/>
            </a:prstGeom>
            <a:ln w="12700">
              <a:miter lim="400000"/>
            </a:ln>
          </p:spPr>
        </p:pic>
        <p:pic>
          <p:nvPicPr>
            <p:cNvPr id="6" name="Imagen 8" descr="Imagen 8">
              <a:hlinkClick r:id="rId3"/>
              <a:extLst>
                <a:ext uri="{FF2B5EF4-FFF2-40B4-BE49-F238E27FC236}">
                  <a16:creationId xmlns:a16="http://schemas.microsoft.com/office/drawing/2014/main" id="{DBB29DF4-7B85-5F6B-FC31-E21AAB3953D7}"/>
                </a:ext>
              </a:extLst>
            </p:cNvPr>
            <p:cNvPicPr>
              <a:picLocks noChangeAspect="1"/>
            </p:cNvPicPr>
            <p:nvPr/>
          </p:nvPicPr>
          <p:blipFill>
            <a:blip r:embed="rId4">
              <a:alphaModFix amt="70000"/>
            </a:blip>
            <a:srcRect l="6801" t="16298" r="6627"/>
            <a:stretch>
              <a:fillRect/>
            </a:stretch>
          </p:blipFill>
          <p:spPr>
            <a:xfrm>
              <a:off x="3504591" y="1555760"/>
              <a:ext cx="5367352" cy="2735280"/>
            </a:xfrm>
            <a:prstGeom prst="rect">
              <a:avLst/>
            </a:prstGeom>
            <a:ln w="12700">
              <a:miter lim="400000"/>
            </a:ln>
          </p:spPr>
        </p:pic>
        <p:pic>
          <p:nvPicPr>
            <p:cNvPr id="7" name="Imagen 10" descr="Imagen 10">
              <a:extLst>
                <a:ext uri="{FF2B5EF4-FFF2-40B4-BE49-F238E27FC236}">
                  <a16:creationId xmlns:a16="http://schemas.microsoft.com/office/drawing/2014/main" id="{97DEA99D-9EA0-E2C7-605E-9E93089A1EE8}"/>
                </a:ext>
              </a:extLst>
            </p:cNvPr>
            <p:cNvPicPr>
              <a:picLocks noChangeAspect="1"/>
            </p:cNvPicPr>
            <p:nvPr/>
          </p:nvPicPr>
          <p:blipFill>
            <a:blip r:embed="rId5"/>
            <a:stretch>
              <a:fillRect/>
            </a:stretch>
          </p:blipFill>
          <p:spPr>
            <a:xfrm>
              <a:off x="336055" y="1579099"/>
              <a:ext cx="2955336" cy="2955336"/>
            </a:xfrm>
            <a:prstGeom prst="rect">
              <a:avLst/>
            </a:prstGeom>
            <a:ln w="12700">
              <a:miter lim="400000"/>
            </a:ln>
          </p:spPr>
        </p:pic>
      </p:grpSp>
    </p:spTree>
    <p:extLst>
      <p:ext uri="{BB962C8B-B14F-4D97-AF65-F5344CB8AC3E}">
        <p14:creationId xmlns:p14="http://schemas.microsoft.com/office/powerpoint/2010/main" val="304336989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EACA6-3A47-64CE-4AEA-CB2E61A54C24}"/>
            </a:ext>
          </a:extLst>
        </p:cNvPr>
        <p:cNvGrpSpPr/>
        <p:nvPr/>
      </p:nvGrpSpPr>
      <p:grpSpPr>
        <a:xfrm>
          <a:off x="0" y="0"/>
          <a:ext cx="0" cy="0"/>
          <a:chOff x="0" y="0"/>
          <a:chExt cx="0" cy="0"/>
        </a:xfrm>
      </p:grpSpPr>
      <p:pic>
        <p:nvPicPr>
          <p:cNvPr id="9" name="Imagen 8" descr="Primer plano de páginas de un libro abierto en un estudio iluminado">
            <a:extLst>
              <a:ext uri="{FF2B5EF4-FFF2-40B4-BE49-F238E27FC236}">
                <a16:creationId xmlns:a16="http://schemas.microsoft.com/office/drawing/2014/main" id="{C3E54029-55B6-B4CD-0B8D-9263DF6A49FB}"/>
              </a:ext>
            </a:extLst>
          </p:cNvPr>
          <p:cNvPicPr>
            <a:picLocks noChangeAspect="1"/>
          </p:cNvPicPr>
          <p:nvPr/>
        </p:nvPicPr>
        <p:blipFill>
          <a:blip r:embed="rId2" cstate="print">
            <a:alphaModFix amt="26000"/>
            <a:extLst>
              <a:ext uri="{28A0092B-C50C-407E-A947-70E740481C1C}">
                <a14:useLocalDpi xmlns:a14="http://schemas.microsoft.com/office/drawing/2010/main" val="0"/>
              </a:ext>
            </a:extLst>
          </a:blip>
          <a:stretch>
            <a:fillRect/>
          </a:stretch>
        </p:blipFill>
        <p:spPr>
          <a:xfrm>
            <a:off x="0" y="0"/>
            <a:ext cx="9143999" cy="4706318"/>
          </a:xfrm>
          <a:prstGeom prst="rect">
            <a:avLst/>
          </a:prstGeom>
        </p:spPr>
      </p:pic>
      <p:sp>
        <p:nvSpPr>
          <p:cNvPr id="2" name="Erik Fabian Rico Castillo">
            <a:extLst>
              <a:ext uri="{FF2B5EF4-FFF2-40B4-BE49-F238E27FC236}">
                <a16:creationId xmlns:a16="http://schemas.microsoft.com/office/drawing/2014/main" id="{432D5F39-8AE9-33A4-A294-E1A11300E8B6}"/>
              </a:ext>
            </a:extLst>
          </p:cNvPr>
          <p:cNvSpPr txBox="1">
            <a:spLocks/>
          </p:cNvSpPr>
          <p:nvPr/>
        </p:nvSpPr>
        <p:spPr>
          <a:xfrm>
            <a:off x="629939" y="171450"/>
            <a:ext cx="7884121" cy="561975"/>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MX" sz="1800" b="1" dirty="0"/>
              <a:t>…..Y esto queremos desarrollar con ustedes -  </a:t>
            </a:r>
            <a:r>
              <a:rPr lang="es-CO" sz="1800" spc="-174" dirty="0">
                <a:solidFill>
                  <a:srgbClr val="000000"/>
                </a:solidFill>
              </a:rPr>
              <a:t>Propuesta bidireccional para PREVENCIA 2026</a:t>
            </a:r>
            <a:endParaRPr lang="es-CO" sz="100" spc="-18" dirty="0">
              <a:solidFill>
                <a:srgbClr val="000000"/>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C1ED1BF0-DE85-9CE6-BD99-52C3FD592D91}"/>
              </a:ext>
            </a:extLst>
          </p:cNvPr>
          <p:cNvSpPr txBox="1">
            <a:spLocks/>
          </p:cNvSpPr>
          <p:nvPr/>
        </p:nvSpPr>
        <p:spPr>
          <a:xfrm>
            <a:off x="312673" y="1171575"/>
            <a:ext cx="8518651" cy="3534743"/>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MX" sz="1600" dirty="0"/>
              <a:t>Investigación comparada sobre cambio climático, salud mental laboral y SST.</a:t>
            </a:r>
          </a:p>
          <a:p>
            <a:r>
              <a:rPr lang="es-MX" sz="1600" dirty="0"/>
              <a:t>Validación de instrumentos de medición en población trabajadora.</a:t>
            </a:r>
          </a:p>
          <a:p>
            <a:r>
              <a:rPr lang="es-MX" sz="1600" dirty="0"/>
              <a:t>Protocolos técnicos para exposición a rayos UV, estrés térmico y riesgos psicosociales emergentes.</a:t>
            </a:r>
          </a:p>
          <a:p>
            <a:r>
              <a:rPr lang="es-MX" sz="1600" dirty="0"/>
              <a:t>Articular la creación de un nuevo objetivo en  </a:t>
            </a:r>
            <a:r>
              <a:rPr lang="es-MX" sz="1600" b="1" dirty="0"/>
              <a:t>La Red Iberoamericana de Oficinas de Cambio Climático (RIOCC) sobre </a:t>
            </a:r>
            <a:r>
              <a:rPr lang="es-MX" sz="1600" dirty="0"/>
              <a:t>conocimiento aplicado en riesgos climáticos laborales y </a:t>
            </a:r>
            <a:r>
              <a:rPr lang="es-MX" sz="1600" b="1" dirty="0"/>
              <a:t>crear la Red iberoamericana de conocimiento en riesgos climáticos laborales.</a:t>
            </a:r>
          </a:p>
          <a:p>
            <a:r>
              <a:rPr lang="es-MX" sz="1600" dirty="0"/>
              <a:t>Transferencia estratégica de conocimiento para anticipar, prevenir y gestionar riesgos climáticos laborales en organizaciones, territorios y sistemas de prevención.</a:t>
            </a:r>
          </a:p>
          <a:p>
            <a:r>
              <a:rPr lang="es-MX" sz="1600" dirty="0"/>
              <a:t>Incidencia en política pública para integrar el cambio climático como riesgo emergente en la gestión de la SST.</a:t>
            </a:r>
          </a:p>
          <a:p>
            <a:r>
              <a:rPr lang="es-MX" sz="1600" dirty="0"/>
              <a:t>Producción de insumos técnicos para la toma de decisiones públicas basadas en evidencia en salud laboral, prevención y adaptación climática.</a:t>
            </a:r>
          </a:p>
          <a:p>
            <a:endParaRPr lang="es-MX" sz="1100" b="1" dirty="0"/>
          </a:p>
        </p:txBody>
      </p:sp>
    </p:spTree>
    <p:extLst>
      <p:ext uri="{BB962C8B-B14F-4D97-AF65-F5344CB8AC3E}">
        <p14:creationId xmlns:p14="http://schemas.microsoft.com/office/powerpoint/2010/main" val="286232398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91764-600C-FF31-EC71-CE721AEA6156}"/>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0DD62FA2-7005-1ECB-2BFB-B3677FB3FBFD}"/>
              </a:ext>
            </a:extLst>
          </p:cNvPr>
          <p:cNvPicPr>
            <a:picLocks noChangeAspect="1"/>
          </p:cNvPicPr>
          <p:nvPr/>
        </p:nvPicPr>
        <p:blipFill>
          <a:blip r:embed="rId3">
            <a:alphaModFix amt="42000"/>
          </a:blip>
          <a:stretch>
            <a:fillRect/>
          </a:stretch>
        </p:blipFill>
        <p:spPr>
          <a:xfrm>
            <a:off x="0" y="0"/>
            <a:ext cx="9220199" cy="4810125"/>
          </a:xfrm>
          <a:prstGeom prst="rect">
            <a:avLst/>
          </a:prstGeom>
        </p:spPr>
      </p:pic>
      <p:sp>
        <p:nvSpPr>
          <p:cNvPr id="2" name="Erik Fabian Rico Castillo">
            <a:extLst>
              <a:ext uri="{FF2B5EF4-FFF2-40B4-BE49-F238E27FC236}">
                <a16:creationId xmlns:a16="http://schemas.microsoft.com/office/drawing/2014/main" id="{8431A6B9-9A48-AD0B-2019-CADCF87C057C}"/>
              </a:ext>
            </a:extLst>
          </p:cNvPr>
          <p:cNvSpPr txBox="1">
            <a:spLocks/>
          </p:cNvSpPr>
          <p:nvPr/>
        </p:nvSpPr>
        <p:spPr>
          <a:xfrm>
            <a:off x="1795170" y="200025"/>
            <a:ext cx="5553659"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CO" sz="3200" spc="-174" dirty="0">
                <a:solidFill>
                  <a:srgbClr val="000000"/>
                </a:solidFill>
              </a:rPr>
              <a:t>Respuestas necesarias</a:t>
            </a:r>
            <a:endParaRPr lang="es-CO" sz="100" spc="-18" dirty="0">
              <a:solidFill>
                <a:srgbClr val="000000"/>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752164C2-BB67-532A-EB58-F0B40B46148B}"/>
              </a:ext>
            </a:extLst>
          </p:cNvPr>
          <p:cNvSpPr txBox="1">
            <a:spLocks/>
          </p:cNvSpPr>
          <p:nvPr/>
        </p:nvSpPr>
        <p:spPr>
          <a:xfrm>
            <a:off x="287383" y="2198283"/>
            <a:ext cx="6096000" cy="1476060"/>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s-MX" sz="1400" b="1" dirty="0">
                <a:highlight>
                  <a:srgbClr val="FFFF00"/>
                </a:highlight>
              </a:rPr>
              <a:t>Incorporar la variable climática en la gestión preventiva.</a:t>
            </a:r>
          </a:p>
          <a:p>
            <a:r>
              <a:rPr lang="es-MX" sz="1400" b="1" dirty="0">
                <a:highlight>
                  <a:srgbClr val="FFFF00"/>
                </a:highlight>
              </a:rPr>
              <a:t>Fortalecer la vigilancia de riesgos psicosociales asociados a exposición climática.</a:t>
            </a:r>
          </a:p>
          <a:p>
            <a:r>
              <a:rPr lang="es-MX" sz="1400" b="1" dirty="0">
                <a:highlight>
                  <a:srgbClr val="FFFF00"/>
                </a:highlight>
              </a:rPr>
              <a:t>Diseñar medidas de adaptación climática en población trabajadora.</a:t>
            </a:r>
          </a:p>
          <a:p>
            <a:r>
              <a:rPr lang="es-MX" sz="1400" b="1" dirty="0">
                <a:highlight>
                  <a:srgbClr val="FFFF00"/>
                </a:highlight>
              </a:rPr>
              <a:t>Proteger especialmente a la población trabajadora más expuesta.</a:t>
            </a:r>
          </a:p>
          <a:p>
            <a:r>
              <a:rPr lang="es-MX" sz="1400" b="1" dirty="0">
                <a:highlight>
                  <a:srgbClr val="FFFF00"/>
                </a:highlight>
              </a:rPr>
              <a:t>Articular organizaciones, academia, estado y políticas públicas.</a:t>
            </a:r>
          </a:p>
        </p:txBody>
      </p:sp>
    </p:spTree>
    <p:extLst>
      <p:ext uri="{BB962C8B-B14F-4D97-AF65-F5344CB8AC3E}">
        <p14:creationId xmlns:p14="http://schemas.microsoft.com/office/powerpoint/2010/main" val="43764055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6D288-31E3-0BD4-1EB4-9C0BE2E0F9C7}"/>
            </a:ext>
          </a:extLst>
        </p:cNvPr>
        <p:cNvGrpSpPr/>
        <p:nvPr/>
      </p:nvGrpSpPr>
      <p:grpSpPr>
        <a:xfrm>
          <a:off x="0" y="0"/>
          <a:ext cx="0" cy="0"/>
          <a:chOff x="0" y="0"/>
          <a:chExt cx="0" cy="0"/>
        </a:xfrm>
      </p:grpSpPr>
      <p:pic>
        <p:nvPicPr>
          <p:cNvPr id="10" name="Imagen 9" descr="Dardos en el centro de un objetivo">
            <a:extLst>
              <a:ext uri="{FF2B5EF4-FFF2-40B4-BE49-F238E27FC236}">
                <a16:creationId xmlns:a16="http://schemas.microsoft.com/office/drawing/2014/main" id="{8157DBC4-8B2B-3A23-35E9-6C70DBD2428E}"/>
              </a:ext>
            </a:extLst>
          </p:cNvPr>
          <p:cNvPicPr>
            <a:picLocks noChangeAspect="1"/>
          </p:cNvPicPr>
          <p:nvPr/>
        </p:nvPicPr>
        <p:blipFill>
          <a:blip r:embed="rId2">
            <a:alphaModFix amt="6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Erik Fabian Rico Castillo">
            <a:extLst>
              <a:ext uri="{FF2B5EF4-FFF2-40B4-BE49-F238E27FC236}">
                <a16:creationId xmlns:a16="http://schemas.microsoft.com/office/drawing/2014/main" id="{0E490DAE-8ADE-C7F9-3BA8-196B1B555A3D}"/>
              </a:ext>
            </a:extLst>
          </p:cNvPr>
          <p:cNvSpPr txBox="1">
            <a:spLocks/>
          </p:cNvSpPr>
          <p:nvPr/>
        </p:nvSpPr>
        <p:spPr>
          <a:xfrm>
            <a:off x="1403284" y="407151"/>
            <a:ext cx="6942555"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CO" sz="3200" spc="-174" dirty="0">
                <a:solidFill>
                  <a:srgbClr val="000000"/>
                </a:solidFill>
              </a:rPr>
              <a:t>Líneas estratégicas de avance</a:t>
            </a:r>
            <a:endParaRPr lang="es-CO" sz="100" spc="-18" dirty="0">
              <a:solidFill>
                <a:srgbClr val="000000"/>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3D16526B-64DF-E16D-FDFC-2DB2DE1BE6BE}"/>
              </a:ext>
            </a:extLst>
          </p:cNvPr>
          <p:cNvSpPr txBox="1">
            <a:spLocks/>
          </p:cNvSpPr>
          <p:nvPr/>
        </p:nvSpPr>
        <p:spPr>
          <a:xfrm>
            <a:off x="406273" y="1415186"/>
            <a:ext cx="8331452" cy="2737714"/>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indent="-228600" algn="just" defTabSz="1146019">
              <a:spcBef>
                <a:spcPts val="2100"/>
              </a:spcBef>
              <a:buFont typeface="+mj-lt"/>
              <a:buAutoNum type="arabicPeriod"/>
              <a:defRPr sz="3055"/>
            </a:pPr>
            <a:r>
              <a:rPr lang="es-MX" sz="1800" b="1" dirty="0">
                <a:solidFill>
                  <a:srgbClr val="000000">
                    <a:alpha val="84706"/>
                  </a:srgbClr>
                </a:solidFill>
              </a:rPr>
              <a:t>Hacia un marco iberoamericano para la gestión preventiva del riesgo climático-psicosocial en el trabajo.</a:t>
            </a:r>
          </a:p>
          <a:p>
            <a:pPr marL="228600" indent="-228600" algn="just" defTabSz="1146019">
              <a:spcBef>
                <a:spcPts val="2100"/>
              </a:spcBef>
              <a:buFont typeface="+mj-lt"/>
              <a:buAutoNum type="arabicPeriod"/>
              <a:defRPr sz="3055"/>
            </a:pPr>
            <a:r>
              <a:rPr lang="es-MX" sz="1800" dirty="0">
                <a:solidFill>
                  <a:srgbClr val="000000">
                    <a:alpha val="84706"/>
                  </a:srgbClr>
                </a:solidFill>
              </a:rPr>
              <a:t>Impulso a la investigación aplicada sobre cambio climático y salud mental laboral.</a:t>
            </a:r>
          </a:p>
          <a:p>
            <a:pPr marL="228600" indent="-228600" algn="just" defTabSz="1146019">
              <a:spcBef>
                <a:spcPts val="2100"/>
              </a:spcBef>
              <a:buFont typeface="+mj-lt"/>
              <a:buAutoNum type="arabicPeriod"/>
              <a:defRPr sz="3055"/>
            </a:pPr>
            <a:r>
              <a:rPr lang="es-MX" sz="1800" dirty="0"/>
              <a:t>Avanzar en la comprensión del riesgo climático-psicosocial y su integración en la gestión preventiva de la SST.</a:t>
            </a:r>
          </a:p>
          <a:p>
            <a:pPr marL="228600" indent="-228600" algn="just" defTabSz="1146019">
              <a:spcBef>
                <a:spcPts val="2100"/>
              </a:spcBef>
              <a:buFont typeface="+mj-lt"/>
              <a:buAutoNum type="arabicPeriod"/>
              <a:defRPr sz="3055"/>
            </a:pPr>
            <a:r>
              <a:rPr lang="es-MX" sz="1800" dirty="0">
                <a:solidFill>
                  <a:srgbClr val="000000">
                    <a:alpha val="84706"/>
                  </a:srgbClr>
                </a:solidFill>
              </a:rPr>
              <a:t>Promoción de entornos laborales más resilientes y humanos frente al riesgo climático.</a:t>
            </a:r>
          </a:p>
          <a:p>
            <a:pPr marL="0" indent="0" algn="just" defTabSz="1146019">
              <a:spcBef>
                <a:spcPts val="2100"/>
              </a:spcBef>
              <a:buNone/>
              <a:defRPr sz="3055"/>
            </a:pPr>
            <a:endParaRPr lang="es-MX" sz="1100" dirty="0">
              <a:solidFill>
                <a:srgbClr val="000000">
                  <a:alpha val="84706"/>
                </a:srgbClr>
              </a:solidFill>
            </a:endParaRPr>
          </a:p>
        </p:txBody>
      </p:sp>
    </p:spTree>
    <p:extLst>
      <p:ext uri="{BB962C8B-B14F-4D97-AF65-F5344CB8AC3E}">
        <p14:creationId xmlns:p14="http://schemas.microsoft.com/office/powerpoint/2010/main" val="281581365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06443-5C50-F18A-AC37-2FC9500BE615}"/>
            </a:ext>
          </a:extLst>
        </p:cNvPr>
        <p:cNvGrpSpPr/>
        <p:nvPr/>
      </p:nvGrpSpPr>
      <p:grpSpPr>
        <a:xfrm>
          <a:off x="0" y="0"/>
          <a:ext cx="0" cy="0"/>
          <a:chOff x="0" y="0"/>
          <a:chExt cx="0" cy="0"/>
        </a:xfrm>
      </p:grpSpPr>
      <p:pic>
        <p:nvPicPr>
          <p:cNvPr id="5" name="Imagen 4">
            <a:extLst>
              <a:ext uri="{FF2B5EF4-FFF2-40B4-BE49-F238E27FC236}">
                <a16:creationId xmlns:a16="http://schemas.microsoft.com/office/drawing/2014/main" id="{9D31658E-291F-EF03-57D8-179F5DC029CA}"/>
              </a:ext>
            </a:extLst>
          </p:cNvPr>
          <p:cNvPicPr>
            <a:picLocks noChangeAspect="1"/>
          </p:cNvPicPr>
          <p:nvPr/>
        </p:nvPicPr>
        <p:blipFill>
          <a:blip r:embed="rId2">
            <a:alphaModFix amt="85000"/>
          </a:blip>
          <a:stretch>
            <a:fillRect/>
          </a:stretch>
        </p:blipFill>
        <p:spPr>
          <a:xfrm>
            <a:off x="0" y="1"/>
            <a:ext cx="9144000" cy="4023360"/>
          </a:xfrm>
          <a:prstGeom prst="rect">
            <a:avLst/>
          </a:prstGeom>
        </p:spPr>
      </p:pic>
      <p:sp>
        <p:nvSpPr>
          <p:cNvPr id="2" name="Erik Fabian Rico Castillo">
            <a:extLst>
              <a:ext uri="{FF2B5EF4-FFF2-40B4-BE49-F238E27FC236}">
                <a16:creationId xmlns:a16="http://schemas.microsoft.com/office/drawing/2014/main" id="{1EB5AE02-C110-245D-313B-C61140ACB54D}"/>
              </a:ext>
            </a:extLst>
          </p:cNvPr>
          <p:cNvSpPr txBox="1">
            <a:spLocks/>
          </p:cNvSpPr>
          <p:nvPr/>
        </p:nvSpPr>
        <p:spPr>
          <a:xfrm>
            <a:off x="1911284" y="0"/>
            <a:ext cx="5553659"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CO" sz="3200" spc="-174" dirty="0">
                <a:solidFill>
                  <a:schemeClr val="bg1"/>
                </a:solidFill>
              </a:rPr>
              <a:t>Conclusiones </a:t>
            </a:r>
            <a:endParaRPr lang="es-CO" sz="100" spc="-18" dirty="0">
              <a:solidFill>
                <a:schemeClr val="bg1"/>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A6C6C2FC-8EDD-7CB3-5808-460F4D6409B4}"/>
              </a:ext>
            </a:extLst>
          </p:cNvPr>
          <p:cNvSpPr txBox="1">
            <a:spLocks/>
          </p:cNvSpPr>
          <p:nvPr/>
        </p:nvSpPr>
        <p:spPr>
          <a:xfrm>
            <a:off x="69667" y="4093029"/>
            <a:ext cx="7321733" cy="821871"/>
          </a:xfrm>
          <a:prstGeom prst="rect">
            <a:avLst/>
          </a:prstGeom>
          <a:solidFill>
            <a:schemeClr val="bg1"/>
          </a:solidFill>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mj-lt"/>
              <a:buAutoNum type="arabicPeriod"/>
            </a:pPr>
            <a:r>
              <a:rPr lang="es-MX" sz="1600" b="1" dirty="0"/>
              <a:t>El cambio climático también es un desafío para la salud mental en el trabajo. </a:t>
            </a:r>
          </a:p>
          <a:p>
            <a:pPr marL="342900" indent="-342900">
              <a:buFont typeface="+mj-lt"/>
              <a:buAutoNum type="arabicPeriod"/>
            </a:pPr>
            <a:r>
              <a:rPr lang="es-MX" sz="1600" b="1" dirty="0"/>
              <a:t>Sus efectos exigen ampliar la comprensión de los riesgos laborales. </a:t>
            </a:r>
          </a:p>
          <a:p>
            <a:pPr marL="342900" indent="-342900">
              <a:buFont typeface="+mj-lt"/>
              <a:buAutoNum type="arabicPeriod"/>
            </a:pPr>
            <a:r>
              <a:rPr lang="es-MX" sz="1600" b="1" dirty="0"/>
              <a:t>La SST debe seguir fortaleciendo enfoques preventivos integrales y anticipatorios.</a:t>
            </a:r>
          </a:p>
          <a:p>
            <a:pPr marL="342900" indent="-342900">
              <a:buFont typeface="+mj-lt"/>
              <a:buAutoNum type="arabicPeriod"/>
            </a:pPr>
            <a:endParaRPr lang="es-MX" sz="1600" b="1" dirty="0"/>
          </a:p>
        </p:txBody>
      </p:sp>
    </p:spTree>
    <p:extLst>
      <p:ext uri="{BB962C8B-B14F-4D97-AF65-F5344CB8AC3E}">
        <p14:creationId xmlns:p14="http://schemas.microsoft.com/office/powerpoint/2010/main" val="15674337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DC9EF-A294-3C3B-9F90-79188ABBA8F8}"/>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E6E85E77-A64D-C972-45EF-595722003D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30925"/>
            <a:ext cx="9144000" cy="4798423"/>
          </a:xfrm>
          <a:prstGeom prst="rect">
            <a:avLst/>
          </a:prstGeom>
        </p:spPr>
      </p:pic>
      <p:sp>
        <p:nvSpPr>
          <p:cNvPr id="11" name="CuadroTexto 10">
            <a:extLst>
              <a:ext uri="{FF2B5EF4-FFF2-40B4-BE49-F238E27FC236}">
                <a16:creationId xmlns:a16="http://schemas.microsoft.com/office/drawing/2014/main" id="{80C0CD67-3D9F-4BFF-5DEE-6200191DC453}"/>
              </a:ext>
            </a:extLst>
          </p:cNvPr>
          <p:cNvSpPr txBox="1"/>
          <p:nvPr/>
        </p:nvSpPr>
        <p:spPr>
          <a:xfrm>
            <a:off x="0" y="144908"/>
            <a:ext cx="9144000" cy="923330"/>
          </a:xfrm>
          <a:prstGeom prst="rect">
            <a:avLst/>
          </a:prstGeom>
          <a:noFill/>
        </p:spPr>
        <p:txBody>
          <a:bodyPr wrap="square">
            <a:spAutoFit/>
          </a:bodyPr>
          <a:lstStyle/>
          <a:p>
            <a:pPr algn="ctr"/>
            <a:r>
              <a:rPr lang="es-MX" sz="1800" b="1" dirty="0"/>
              <a:t>El cambio climático está transformando el trabajo y, con ello, exige seguir consolidando una prevención más integral, capaz de reconocer, anticipar y atender con mayor amplitud sus implicaciones para la salud mental de las personas trabajadoras.</a:t>
            </a:r>
          </a:p>
        </p:txBody>
      </p:sp>
      <p:sp>
        <p:nvSpPr>
          <p:cNvPr id="5" name="Erik Fabian Rico Castillo">
            <a:extLst>
              <a:ext uri="{FF2B5EF4-FFF2-40B4-BE49-F238E27FC236}">
                <a16:creationId xmlns:a16="http://schemas.microsoft.com/office/drawing/2014/main" id="{E069C860-3862-E317-64ED-A22C15307C31}"/>
              </a:ext>
            </a:extLst>
          </p:cNvPr>
          <p:cNvSpPr txBox="1">
            <a:spLocks/>
          </p:cNvSpPr>
          <p:nvPr/>
        </p:nvSpPr>
        <p:spPr>
          <a:xfrm>
            <a:off x="343988" y="1927385"/>
            <a:ext cx="3971109" cy="128873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MX" sz="2400" dirty="0">
                <a:solidFill>
                  <a:schemeClr val="bg1"/>
                </a:solidFill>
              </a:rPr>
              <a:t>Y cuando el futuro mire hacia atrás, la pregunta será inevitable:</a:t>
            </a:r>
            <a:br>
              <a:rPr lang="es-MX" sz="2400" dirty="0">
                <a:solidFill>
                  <a:srgbClr val="FFFF00"/>
                </a:solidFill>
              </a:rPr>
            </a:br>
            <a:endParaRPr lang="es-CO" sz="100" spc="-18" dirty="0">
              <a:solidFill>
                <a:srgbClr val="FFFF00"/>
              </a:solidFill>
              <a:latin typeface="Times Roman"/>
              <a:ea typeface="Times Roman"/>
              <a:cs typeface="Times Roman"/>
              <a:sym typeface="Times Roman"/>
            </a:endParaRPr>
          </a:p>
        </p:txBody>
      </p:sp>
      <p:sp>
        <p:nvSpPr>
          <p:cNvPr id="6" name="Erik Fabian Rico Castillo">
            <a:extLst>
              <a:ext uri="{FF2B5EF4-FFF2-40B4-BE49-F238E27FC236}">
                <a16:creationId xmlns:a16="http://schemas.microsoft.com/office/drawing/2014/main" id="{480F71DD-650E-8B71-0F09-8D0C36838BFF}"/>
              </a:ext>
            </a:extLst>
          </p:cNvPr>
          <p:cNvSpPr txBox="1">
            <a:spLocks/>
          </p:cNvSpPr>
          <p:nvPr/>
        </p:nvSpPr>
        <p:spPr>
          <a:xfrm>
            <a:off x="343988" y="3085456"/>
            <a:ext cx="3971109" cy="75635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MX" sz="2400" b="1">
                <a:solidFill>
                  <a:srgbClr val="FFFF00"/>
                </a:solidFill>
              </a:rPr>
              <a:t>¿Qué </a:t>
            </a:r>
            <a:r>
              <a:rPr lang="es-MX" sz="2400" b="1" dirty="0">
                <a:solidFill>
                  <a:srgbClr val="FFFF00"/>
                </a:solidFill>
              </a:rPr>
              <a:t>pasado queremos recordar?</a:t>
            </a:r>
            <a:endParaRPr lang="es-CO" sz="100" spc="-18" dirty="0">
              <a:solidFill>
                <a:srgbClr val="FFFF00"/>
              </a:solidFill>
              <a:latin typeface="Times Roman"/>
              <a:ea typeface="Times Roman"/>
              <a:cs typeface="Times Roman"/>
              <a:sym typeface="Times Roman"/>
            </a:endParaRPr>
          </a:p>
        </p:txBody>
      </p:sp>
    </p:spTree>
    <p:extLst>
      <p:ext uri="{BB962C8B-B14F-4D97-AF65-F5344CB8AC3E}">
        <p14:creationId xmlns:p14="http://schemas.microsoft.com/office/powerpoint/2010/main" val="32091115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29713" cy="5143500"/>
          </a:xfrm>
          <a:prstGeom prst="rect">
            <a:avLst/>
          </a:prstGeom>
        </p:spPr>
      </p:pic>
      <p:sp>
        <p:nvSpPr>
          <p:cNvPr id="20" name="CuadroTexto 19"/>
          <p:cNvSpPr txBox="1"/>
          <p:nvPr/>
        </p:nvSpPr>
        <p:spPr>
          <a:xfrm>
            <a:off x="1826694" y="3565429"/>
            <a:ext cx="5490611" cy="784830"/>
          </a:xfrm>
          <a:prstGeom prst="rect">
            <a:avLst/>
          </a:prstGeom>
          <a:noFill/>
        </p:spPr>
        <p:txBody>
          <a:bodyPr wrap="square" rtlCol="0">
            <a:spAutoFit/>
          </a:bodyPr>
          <a:lstStyle/>
          <a:p>
            <a:pPr algn="ctr"/>
            <a:r>
              <a:rPr lang="es-ES" sz="4500" dirty="0">
                <a:solidFill>
                  <a:srgbClr val="21B4D1"/>
                </a:solidFill>
                <a:latin typeface="Arial Black" panose="020B0A04020102020204" pitchFamily="34" charset="0"/>
              </a:rPr>
              <a:t>Gracias</a:t>
            </a:r>
          </a:p>
        </p:txBody>
      </p:sp>
      <p:sp>
        <p:nvSpPr>
          <p:cNvPr id="7" name="Freeform 53">
            <a:extLst>
              <a:ext uri="{FF2B5EF4-FFF2-40B4-BE49-F238E27FC236}">
                <a16:creationId xmlns:a16="http://schemas.microsoft.com/office/drawing/2014/main" id="{51FA6A5F-B443-4018-B9A5-D60809D64D62}"/>
              </a:ext>
            </a:extLst>
          </p:cNvPr>
          <p:cNvSpPr/>
          <p:nvPr/>
        </p:nvSpPr>
        <p:spPr>
          <a:xfrm>
            <a:off x="0" y="4601308"/>
            <a:ext cx="3188829" cy="542192"/>
          </a:xfrm>
          <a:custGeom>
            <a:avLst/>
            <a:gdLst>
              <a:gd name="connsiteX0" fmla="*/ 5966227 w 5980691"/>
              <a:gd name="connsiteY0" fmla="*/ 1013204 h 1016888"/>
              <a:gd name="connsiteX1" fmla="*/ 5980691 w 5980691"/>
              <a:gd name="connsiteY1" fmla="*/ 1016888 h 1016888"/>
              <a:gd name="connsiteX2" fmla="*/ 5928824 w 5980691"/>
              <a:gd name="connsiteY2" fmla="*/ 1016888 h 1016888"/>
              <a:gd name="connsiteX3" fmla="*/ 5940723 w 5980691"/>
              <a:gd name="connsiteY3" fmla="*/ 1013415 h 1016888"/>
              <a:gd name="connsiteX4" fmla="*/ 5966227 w 5980691"/>
              <a:gd name="connsiteY4" fmla="*/ 1013204 h 1016888"/>
              <a:gd name="connsiteX5" fmla="*/ 5529894 w 5980691"/>
              <a:gd name="connsiteY5" fmla="*/ 914395 h 1016888"/>
              <a:gd name="connsiteX6" fmla="*/ 5542701 w 5980691"/>
              <a:gd name="connsiteY6" fmla="*/ 932804 h 1016888"/>
              <a:gd name="connsiteX7" fmla="*/ 5517087 w 5980691"/>
              <a:gd name="connsiteY7" fmla="*/ 919998 h 1016888"/>
              <a:gd name="connsiteX8" fmla="*/ 5529894 w 5980691"/>
              <a:gd name="connsiteY8" fmla="*/ 914395 h 1016888"/>
              <a:gd name="connsiteX9" fmla="*/ 5254550 w 5980691"/>
              <a:gd name="connsiteY9" fmla="*/ 872611 h 1016888"/>
              <a:gd name="connsiteX10" fmla="*/ 5280163 w 5980691"/>
              <a:gd name="connsiteY10" fmla="*/ 886700 h 1016888"/>
              <a:gd name="connsiteX11" fmla="*/ 5254550 w 5980691"/>
              <a:gd name="connsiteY11" fmla="*/ 872611 h 1016888"/>
              <a:gd name="connsiteX12" fmla="*/ 4185193 w 5980691"/>
              <a:gd name="connsiteY12" fmla="*/ 756711 h 1016888"/>
              <a:gd name="connsiteX13" fmla="*/ 4137167 w 5980691"/>
              <a:gd name="connsiteY13" fmla="*/ 772721 h 1016888"/>
              <a:gd name="connsiteX14" fmla="*/ 4185193 w 5980691"/>
              <a:gd name="connsiteY14" fmla="*/ 756711 h 1016888"/>
              <a:gd name="connsiteX15" fmla="*/ 3580846 w 5980691"/>
              <a:gd name="connsiteY15" fmla="*/ 723549 h 1016888"/>
              <a:gd name="connsiteX16" fmla="*/ 3581687 w 5980691"/>
              <a:gd name="connsiteY16" fmla="*/ 728601 h 1016888"/>
              <a:gd name="connsiteX17" fmla="*/ 3568886 w 5980691"/>
              <a:gd name="connsiteY17" fmla="*/ 724071 h 1016888"/>
              <a:gd name="connsiteX18" fmla="*/ 3567412 w 5980691"/>
              <a:gd name="connsiteY18" fmla="*/ 723549 h 1016888"/>
              <a:gd name="connsiteX19" fmla="*/ 3568886 w 5980691"/>
              <a:gd name="connsiteY19" fmla="*/ 724071 h 1016888"/>
              <a:gd name="connsiteX20" fmla="*/ 3568370 w 5980691"/>
              <a:gd name="connsiteY20" fmla="*/ 724094 h 1016888"/>
              <a:gd name="connsiteX21" fmla="*/ 3768973 w 5980691"/>
              <a:gd name="connsiteY21" fmla="*/ 705485 h 1016888"/>
              <a:gd name="connsiteX22" fmla="*/ 3756167 w 5980691"/>
              <a:gd name="connsiteY22" fmla="*/ 724695 h 1016888"/>
              <a:gd name="connsiteX23" fmla="*/ 3768973 w 5980691"/>
              <a:gd name="connsiteY23" fmla="*/ 705485 h 1016888"/>
              <a:gd name="connsiteX24" fmla="*/ 3720949 w 5980691"/>
              <a:gd name="connsiteY24" fmla="*/ 705485 h 1016888"/>
              <a:gd name="connsiteX25" fmla="*/ 3695336 w 5980691"/>
              <a:gd name="connsiteY25" fmla="*/ 718291 h 1016888"/>
              <a:gd name="connsiteX26" fmla="*/ 3720949 w 5980691"/>
              <a:gd name="connsiteY26" fmla="*/ 705485 h 1016888"/>
              <a:gd name="connsiteX27" fmla="*/ 4271637 w 5980691"/>
              <a:gd name="connsiteY27" fmla="*/ 670267 h 1016888"/>
              <a:gd name="connsiteX28" fmla="*/ 4252428 w 5980691"/>
              <a:gd name="connsiteY28" fmla="*/ 699083 h 1016888"/>
              <a:gd name="connsiteX29" fmla="*/ 4252428 w 5980691"/>
              <a:gd name="connsiteY29" fmla="*/ 684675 h 1016888"/>
              <a:gd name="connsiteX30" fmla="*/ 4271637 w 5980691"/>
              <a:gd name="connsiteY30" fmla="*/ 670267 h 1016888"/>
              <a:gd name="connsiteX31" fmla="*/ 4092343 w 5980691"/>
              <a:gd name="connsiteY31" fmla="*/ 670267 h 1016888"/>
              <a:gd name="connsiteX32" fmla="*/ 4085299 w 5980691"/>
              <a:gd name="connsiteY32" fmla="*/ 698016 h 1016888"/>
              <a:gd name="connsiteX33" fmla="*/ 4057124 w 5980691"/>
              <a:gd name="connsiteY33" fmla="*/ 691079 h 1016888"/>
              <a:gd name="connsiteX34" fmla="*/ 4092343 w 5980691"/>
              <a:gd name="connsiteY34" fmla="*/ 670267 h 1016888"/>
              <a:gd name="connsiteX35" fmla="*/ 4206323 w 5980691"/>
              <a:gd name="connsiteY35" fmla="*/ 666998 h 1016888"/>
              <a:gd name="connsiteX36" fmla="*/ 4233217 w 5980691"/>
              <a:gd name="connsiteY36" fmla="*/ 671334 h 1016888"/>
              <a:gd name="connsiteX37" fmla="*/ 4118917 w 5980691"/>
              <a:gd name="connsiteY37" fmla="*/ 699083 h 1016888"/>
              <a:gd name="connsiteX38" fmla="*/ 4098747 w 5980691"/>
              <a:gd name="connsiteY38" fmla="*/ 671334 h 1016888"/>
              <a:gd name="connsiteX39" fmla="*/ 4179429 w 5980691"/>
              <a:gd name="connsiteY39" fmla="*/ 678272 h 1016888"/>
              <a:gd name="connsiteX40" fmla="*/ 4206323 w 5980691"/>
              <a:gd name="connsiteY40" fmla="*/ 666998 h 1016888"/>
              <a:gd name="connsiteX41" fmla="*/ 3568344 w 5980691"/>
              <a:gd name="connsiteY41" fmla="*/ 658561 h 1016888"/>
              <a:gd name="connsiteX42" fmla="*/ 3579075 w 5980691"/>
              <a:gd name="connsiteY42" fmla="*/ 659862 h 1016888"/>
              <a:gd name="connsiteX43" fmla="*/ 3602488 w 5980691"/>
              <a:gd name="connsiteY43" fmla="*/ 670267 h 1016888"/>
              <a:gd name="connsiteX44" fmla="*/ 3560865 w 5980691"/>
              <a:gd name="connsiteY44" fmla="*/ 663864 h 1016888"/>
              <a:gd name="connsiteX45" fmla="*/ 3568344 w 5980691"/>
              <a:gd name="connsiteY45" fmla="*/ 658561 h 1016888"/>
              <a:gd name="connsiteX46" fmla="*/ 3730842 w 5980691"/>
              <a:gd name="connsiteY46" fmla="*/ 652058 h 1016888"/>
              <a:gd name="connsiteX47" fmla="*/ 3739058 w 5980691"/>
              <a:gd name="connsiteY47" fmla="*/ 652658 h 1016888"/>
              <a:gd name="connsiteX48" fmla="*/ 3756169 w 5980691"/>
              <a:gd name="connsiteY48" fmla="*/ 657460 h 1016888"/>
              <a:gd name="connsiteX49" fmla="*/ 3727353 w 5980691"/>
              <a:gd name="connsiteY49" fmla="*/ 657460 h 1016888"/>
              <a:gd name="connsiteX50" fmla="*/ 3730842 w 5980691"/>
              <a:gd name="connsiteY50" fmla="*/ 652058 h 1016888"/>
              <a:gd name="connsiteX51" fmla="*/ 2730431 w 5980691"/>
              <a:gd name="connsiteY51" fmla="*/ 615625 h 1016888"/>
              <a:gd name="connsiteX52" fmla="*/ 2741237 w 5980691"/>
              <a:gd name="connsiteY52" fmla="*/ 616638 h 1016888"/>
              <a:gd name="connsiteX53" fmla="*/ 2728430 w 5980691"/>
              <a:gd name="connsiteY53" fmla="*/ 638250 h 1016888"/>
              <a:gd name="connsiteX54" fmla="*/ 2722027 w 5980691"/>
              <a:gd name="connsiteY54" fmla="*/ 616638 h 1016888"/>
              <a:gd name="connsiteX55" fmla="*/ 2730431 w 5980691"/>
              <a:gd name="connsiteY55" fmla="*/ 615625 h 1016888"/>
              <a:gd name="connsiteX56" fmla="*/ 2407261 w 5980691"/>
              <a:gd name="connsiteY56" fmla="*/ 611436 h 1016888"/>
              <a:gd name="connsiteX57" fmla="*/ 2413065 w 5980691"/>
              <a:gd name="connsiteY57" fmla="*/ 614236 h 1016888"/>
              <a:gd name="connsiteX58" fmla="*/ 2430674 w 5980691"/>
              <a:gd name="connsiteY58" fmla="*/ 622241 h 1016888"/>
              <a:gd name="connsiteX59" fmla="*/ 2405060 w 5980691"/>
              <a:gd name="connsiteY59" fmla="*/ 622241 h 1016888"/>
              <a:gd name="connsiteX60" fmla="*/ 2405060 w 5980691"/>
              <a:gd name="connsiteY60" fmla="*/ 615838 h 1016888"/>
              <a:gd name="connsiteX61" fmla="*/ 2407261 w 5980691"/>
              <a:gd name="connsiteY61" fmla="*/ 611436 h 1016888"/>
              <a:gd name="connsiteX62" fmla="*/ 3294488 w 5980691"/>
              <a:gd name="connsiteY62" fmla="*/ 605574 h 1016888"/>
              <a:gd name="connsiteX63" fmla="*/ 3298732 w 5980691"/>
              <a:gd name="connsiteY63" fmla="*/ 609035 h 1016888"/>
              <a:gd name="connsiteX64" fmla="*/ 3294744 w 5980691"/>
              <a:gd name="connsiteY64" fmla="*/ 606088 h 1016888"/>
              <a:gd name="connsiteX65" fmla="*/ 3968578 w 5980691"/>
              <a:gd name="connsiteY65" fmla="*/ 603430 h 1016888"/>
              <a:gd name="connsiteX66" fmla="*/ 3977083 w 5980691"/>
              <a:gd name="connsiteY66" fmla="*/ 615838 h 1016888"/>
              <a:gd name="connsiteX67" fmla="*/ 3970278 w 5980691"/>
              <a:gd name="connsiteY67" fmla="*/ 609434 h 1016888"/>
              <a:gd name="connsiteX68" fmla="*/ 3970278 w 5980691"/>
              <a:gd name="connsiteY68" fmla="*/ 615838 h 1016888"/>
              <a:gd name="connsiteX69" fmla="*/ 3922654 w 5980691"/>
              <a:gd name="connsiteY69" fmla="*/ 628644 h 1016888"/>
              <a:gd name="connsiteX70" fmla="*/ 3968578 w 5980691"/>
              <a:gd name="connsiteY70" fmla="*/ 603430 h 1016888"/>
              <a:gd name="connsiteX71" fmla="*/ 2942943 w 5980691"/>
              <a:gd name="connsiteY71" fmla="*/ 603031 h 1016888"/>
              <a:gd name="connsiteX72" fmla="*/ 2942943 w 5980691"/>
              <a:gd name="connsiteY72" fmla="*/ 615838 h 1016888"/>
              <a:gd name="connsiteX73" fmla="*/ 2916164 w 5980691"/>
              <a:gd name="connsiteY73" fmla="*/ 609434 h 1016888"/>
              <a:gd name="connsiteX74" fmla="*/ 2942943 w 5980691"/>
              <a:gd name="connsiteY74" fmla="*/ 603031 h 1016888"/>
              <a:gd name="connsiteX75" fmla="*/ 3916032 w 5980691"/>
              <a:gd name="connsiteY75" fmla="*/ 600849 h 1016888"/>
              <a:gd name="connsiteX76" fmla="*/ 3917852 w 5980691"/>
              <a:gd name="connsiteY76" fmla="*/ 602676 h 1016888"/>
              <a:gd name="connsiteX77" fmla="*/ 3912209 w 5980691"/>
              <a:gd name="connsiteY77" fmla="*/ 602109 h 1016888"/>
              <a:gd name="connsiteX78" fmla="*/ 3292016 w 5980691"/>
              <a:gd name="connsiteY78" fmla="*/ 600615 h 1016888"/>
              <a:gd name="connsiteX79" fmla="*/ 3294488 w 5980691"/>
              <a:gd name="connsiteY79" fmla="*/ 605574 h 1016888"/>
              <a:gd name="connsiteX80" fmla="*/ 3289255 w 5980691"/>
              <a:gd name="connsiteY80" fmla="*/ 601307 h 1016888"/>
              <a:gd name="connsiteX81" fmla="*/ 3875829 w 5980691"/>
              <a:gd name="connsiteY81" fmla="*/ 598453 h 1016888"/>
              <a:gd name="connsiteX82" fmla="*/ 3912209 w 5980691"/>
              <a:gd name="connsiteY82" fmla="*/ 602109 h 1016888"/>
              <a:gd name="connsiteX83" fmla="*/ 3897682 w 5980691"/>
              <a:gd name="connsiteY83" fmla="*/ 606901 h 1016888"/>
              <a:gd name="connsiteX84" fmla="*/ 3843893 w 5980691"/>
              <a:gd name="connsiteY84" fmla="*/ 609436 h 1016888"/>
              <a:gd name="connsiteX85" fmla="*/ 3875829 w 5980691"/>
              <a:gd name="connsiteY85" fmla="*/ 598453 h 1016888"/>
              <a:gd name="connsiteX86" fmla="*/ 3028896 w 5980691"/>
              <a:gd name="connsiteY86" fmla="*/ 596983 h 1016888"/>
              <a:gd name="connsiteX87" fmla="*/ 3042194 w 5980691"/>
              <a:gd name="connsiteY87" fmla="*/ 610501 h 1016888"/>
              <a:gd name="connsiteX88" fmla="*/ 2969047 w 5980691"/>
              <a:gd name="connsiteY88" fmla="*/ 630780 h 1016888"/>
              <a:gd name="connsiteX89" fmla="*/ 2982346 w 5980691"/>
              <a:gd name="connsiteY89" fmla="*/ 637538 h 1016888"/>
              <a:gd name="connsiteX90" fmla="*/ 2955748 w 5980691"/>
              <a:gd name="connsiteY90" fmla="*/ 624020 h 1016888"/>
              <a:gd name="connsiteX91" fmla="*/ 2969047 w 5980691"/>
              <a:gd name="connsiteY91" fmla="*/ 603743 h 1016888"/>
              <a:gd name="connsiteX92" fmla="*/ 3028896 w 5980691"/>
              <a:gd name="connsiteY92" fmla="*/ 596983 h 1016888"/>
              <a:gd name="connsiteX93" fmla="*/ 3077412 w 5980691"/>
              <a:gd name="connsiteY93" fmla="*/ 596628 h 1016888"/>
              <a:gd name="connsiteX94" fmla="*/ 3096622 w 5980691"/>
              <a:gd name="connsiteY94" fmla="*/ 615838 h 1016888"/>
              <a:gd name="connsiteX95" fmla="*/ 3077412 w 5980691"/>
              <a:gd name="connsiteY95" fmla="*/ 596628 h 1016888"/>
              <a:gd name="connsiteX96" fmla="*/ 3816999 w 5980691"/>
              <a:gd name="connsiteY96" fmla="*/ 590224 h 1016888"/>
              <a:gd name="connsiteX97" fmla="*/ 3829806 w 5980691"/>
              <a:gd name="connsiteY97" fmla="*/ 609434 h 1016888"/>
              <a:gd name="connsiteX98" fmla="*/ 3816999 w 5980691"/>
              <a:gd name="connsiteY98" fmla="*/ 622241 h 1016888"/>
              <a:gd name="connsiteX99" fmla="*/ 3816999 w 5980691"/>
              <a:gd name="connsiteY99" fmla="*/ 590224 h 1016888"/>
              <a:gd name="connsiteX100" fmla="*/ 3803392 w 5980691"/>
              <a:gd name="connsiteY100" fmla="*/ 590224 h 1016888"/>
              <a:gd name="connsiteX101" fmla="*/ 3810596 w 5980691"/>
              <a:gd name="connsiteY101" fmla="*/ 603031 h 1016888"/>
              <a:gd name="connsiteX102" fmla="*/ 3788984 w 5980691"/>
              <a:gd name="connsiteY102" fmla="*/ 628644 h 1016888"/>
              <a:gd name="connsiteX103" fmla="*/ 3803392 w 5980691"/>
              <a:gd name="connsiteY103" fmla="*/ 609434 h 1016888"/>
              <a:gd name="connsiteX104" fmla="*/ 3788984 w 5980691"/>
              <a:gd name="connsiteY104" fmla="*/ 596628 h 1016888"/>
              <a:gd name="connsiteX105" fmla="*/ 3803392 w 5980691"/>
              <a:gd name="connsiteY105" fmla="*/ 590224 h 1016888"/>
              <a:gd name="connsiteX106" fmla="*/ 3866584 w 5980691"/>
              <a:gd name="connsiteY106" fmla="*/ 565502 h 1016888"/>
              <a:gd name="connsiteX107" fmla="*/ 3911128 w 5980691"/>
              <a:gd name="connsiteY107" fmla="*/ 589159 h 1016888"/>
              <a:gd name="connsiteX108" fmla="*/ 3951470 w 5980691"/>
              <a:gd name="connsiteY108" fmla="*/ 589159 h 1016888"/>
              <a:gd name="connsiteX109" fmla="*/ 3916032 w 5980691"/>
              <a:gd name="connsiteY109" fmla="*/ 600849 h 1016888"/>
              <a:gd name="connsiteX110" fmla="*/ 3884234 w 5980691"/>
              <a:gd name="connsiteY110" fmla="*/ 568880 h 1016888"/>
              <a:gd name="connsiteX111" fmla="*/ 3816999 w 5980691"/>
              <a:gd name="connsiteY111" fmla="*/ 582399 h 1016888"/>
              <a:gd name="connsiteX112" fmla="*/ 3866584 w 5980691"/>
              <a:gd name="connsiteY112" fmla="*/ 565502 h 1016888"/>
              <a:gd name="connsiteX113" fmla="*/ 4063527 w 5980691"/>
              <a:gd name="connsiteY113" fmla="*/ 561410 h 1016888"/>
              <a:gd name="connsiteX114" fmla="*/ 4037914 w 5980691"/>
              <a:gd name="connsiteY114" fmla="*/ 577420 h 1016888"/>
              <a:gd name="connsiteX115" fmla="*/ 4063527 w 5980691"/>
              <a:gd name="connsiteY115" fmla="*/ 561410 h 1016888"/>
              <a:gd name="connsiteX116" fmla="*/ 3957873 w 5980691"/>
              <a:gd name="connsiteY116" fmla="*/ 555808 h 1016888"/>
              <a:gd name="connsiteX117" fmla="*/ 4002696 w 5980691"/>
              <a:gd name="connsiteY117" fmla="*/ 569415 h 1016888"/>
              <a:gd name="connsiteX118" fmla="*/ 3964276 w 5980691"/>
              <a:gd name="connsiteY118" fmla="*/ 583022 h 1016888"/>
              <a:gd name="connsiteX119" fmla="*/ 3957873 w 5980691"/>
              <a:gd name="connsiteY119" fmla="*/ 555808 h 1016888"/>
              <a:gd name="connsiteX120" fmla="*/ 4031511 w 5980691"/>
              <a:gd name="connsiteY120" fmla="*/ 555007 h 1016888"/>
              <a:gd name="connsiteX121" fmla="*/ 4012300 w 5980691"/>
              <a:gd name="connsiteY121" fmla="*/ 577420 h 1016888"/>
              <a:gd name="connsiteX122" fmla="*/ 4031511 w 5980691"/>
              <a:gd name="connsiteY122" fmla="*/ 555007 h 1016888"/>
              <a:gd name="connsiteX123" fmla="*/ 4127260 w 5980691"/>
              <a:gd name="connsiteY123" fmla="*/ 553698 h 1016888"/>
              <a:gd name="connsiteX124" fmla="*/ 4146771 w 5980691"/>
              <a:gd name="connsiteY124" fmla="*/ 562477 h 1016888"/>
              <a:gd name="connsiteX125" fmla="*/ 4125959 w 5980691"/>
              <a:gd name="connsiteY125" fmla="*/ 576353 h 1016888"/>
              <a:gd name="connsiteX126" fmla="*/ 4112086 w 5980691"/>
              <a:gd name="connsiteY126" fmla="*/ 569415 h 1016888"/>
              <a:gd name="connsiteX127" fmla="*/ 4119022 w 5980691"/>
              <a:gd name="connsiteY127" fmla="*/ 562477 h 1016888"/>
              <a:gd name="connsiteX128" fmla="*/ 4119022 w 5980691"/>
              <a:gd name="connsiteY128" fmla="*/ 555541 h 1016888"/>
              <a:gd name="connsiteX129" fmla="*/ 4127260 w 5980691"/>
              <a:gd name="connsiteY129" fmla="*/ 553698 h 1016888"/>
              <a:gd name="connsiteX130" fmla="*/ 4173985 w 5980691"/>
              <a:gd name="connsiteY130" fmla="*/ 550124 h 1016888"/>
              <a:gd name="connsiteX131" fmla="*/ 4204401 w 5980691"/>
              <a:gd name="connsiteY131" fmla="*/ 556288 h 1016888"/>
              <a:gd name="connsiteX132" fmla="*/ 4197998 w 5980691"/>
              <a:gd name="connsiteY132" fmla="*/ 577420 h 1016888"/>
              <a:gd name="connsiteX133" fmla="*/ 4153174 w 5980691"/>
              <a:gd name="connsiteY133" fmla="*/ 570375 h 1016888"/>
              <a:gd name="connsiteX134" fmla="*/ 4173985 w 5980691"/>
              <a:gd name="connsiteY134" fmla="*/ 550124 h 1016888"/>
              <a:gd name="connsiteX135" fmla="*/ 2184146 w 5980691"/>
              <a:gd name="connsiteY135" fmla="*/ 522990 h 1016888"/>
              <a:gd name="connsiteX136" fmla="*/ 2136120 w 5980691"/>
              <a:gd name="connsiteY136" fmla="*/ 535797 h 1016888"/>
              <a:gd name="connsiteX137" fmla="*/ 2184146 w 5980691"/>
              <a:gd name="connsiteY137" fmla="*/ 522990 h 1016888"/>
              <a:gd name="connsiteX138" fmla="*/ 1955761 w 5980691"/>
              <a:gd name="connsiteY138" fmla="*/ 516587 h 1016888"/>
              <a:gd name="connsiteX139" fmla="*/ 1969635 w 5980691"/>
              <a:gd name="connsiteY139" fmla="*/ 522990 h 1016888"/>
              <a:gd name="connsiteX140" fmla="*/ 1941885 w 5980691"/>
              <a:gd name="connsiteY140" fmla="*/ 535797 h 1016888"/>
              <a:gd name="connsiteX141" fmla="*/ 1955761 w 5980691"/>
              <a:gd name="connsiteY141" fmla="*/ 516587 h 1016888"/>
              <a:gd name="connsiteX142" fmla="*/ 1847971 w 5980691"/>
              <a:gd name="connsiteY142" fmla="*/ 510183 h 1016888"/>
              <a:gd name="connsiteX143" fmla="*/ 1847971 w 5980691"/>
              <a:gd name="connsiteY143" fmla="*/ 516587 h 1016888"/>
              <a:gd name="connsiteX144" fmla="*/ 1806348 w 5980691"/>
              <a:gd name="connsiteY144" fmla="*/ 516587 h 1016888"/>
              <a:gd name="connsiteX145" fmla="*/ 1847971 w 5980691"/>
              <a:gd name="connsiteY145" fmla="*/ 510183 h 1016888"/>
              <a:gd name="connsiteX146" fmla="*/ 1861576 w 5980691"/>
              <a:gd name="connsiteY146" fmla="*/ 508582 h 1016888"/>
              <a:gd name="connsiteX147" fmla="*/ 1873582 w 5980691"/>
              <a:gd name="connsiteY147" fmla="*/ 510183 h 1016888"/>
              <a:gd name="connsiteX148" fmla="*/ 1873582 w 5980691"/>
              <a:gd name="connsiteY148" fmla="*/ 516587 h 1016888"/>
              <a:gd name="connsiteX149" fmla="*/ 1854372 w 5980691"/>
              <a:gd name="connsiteY149" fmla="*/ 516587 h 1016888"/>
              <a:gd name="connsiteX150" fmla="*/ 1861576 w 5980691"/>
              <a:gd name="connsiteY150" fmla="*/ 508582 h 1016888"/>
              <a:gd name="connsiteX151" fmla="*/ 1854374 w 5980691"/>
              <a:gd name="connsiteY151" fmla="*/ 488410 h 1016888"/>
              <a:gd name="connsiteX152" fmla="*/ 1787138 w 5980691"/>
              <a:gd name="connsiteY152" fmla="*/ 516587 h 1016888"/>
              <a:gd name="connsiteX153" fmla="*/ 1854374 w 5980691"/>
              <a:gd name="connsiteY153" fmla="*/ 488410 h 1016888"/>
              <a:gd name="connsiteX154" fmla="*/ 2157891 w 5980691"/>
              <a:gd name="connsiteY154" fmla="*/ 487771 h 1016888"/>
              <a:gd name="connsiteX155" fmla="*/ 2164936 w 5980691"/>
              <a:gd name="connsiteY155" fmla="*/ 515213 h 1016888"/>
              <a:gd name="connsiteX156" fmla="*/ 2129716 w 5980691"/>
              <a:gd name="connsiteY156" fmla="*/ 501493 h 1016888"/>
              <a:gd name="connsiteX157" fmla="*/ 2157891 w 5980691"/>
              <a:gd name="connsiteY157" fmla="*/ 487771 h 1016888"/>
              <a:gd name="connsiteX158" fmla="*/ 2613170 w 5980691"/>
              <a:gd name="connsiteY158" fmla="*/ 481367 h 1016888"/>
              <a:gd name="connsiteX159" fmla="*/ 2613170 w 5980691"/>
              <a:gd name="connsiteY159" fmla="*/ 503780 h 1016888"/>
              <a:gd name="connsiteX160" fmla="*/ 2587557 w 5980691"/>
              <a:gd name="connsiteY160" fmla="*/ 503780 h 1016888"/>
              <a:gd name="connsiteX161" fmla="*/ 2613170 w 5980691"/>
              <a:gd name="connsiteY161" fmla="*/ 481367 h 1016888"/>
              <a:gd name="connsiteX162" fmla="*/ 2697477 w 5980691"/>
              <a:gd name="connsiteY162" fmla="*/ 474364 h 1016888"/>
              <a:gd name="connsiteX163" fmla="*/ 2708305 w 5980691"/>
              <a:gd name="connsiteY163" fmla="*/ 474964 h 1016888"/>
              <a:gd name="connsiteX164" fmla="*/ 2694582 w 5980691"/>
              <a:gd name="connsiteY164" fmla="*/ 494174 h 1016888"/>
              <a:gd name="connsiteX165" fmla="*/ 2697477 w 5980691"/>
              <a:gd name="connsiteY165" fmla="*/ 474364 h 1016888"/>
              <a:gd name="connsiteX166" fmla="*/ 1842366 w 5980691"/>
              <a:gd name="connsiteY166" fmla="*/ 444549 h 1016888"/>
              <a:gd name="connsiteX167" fmla="*/ 1860776 w 5980691"/>
              <a:gd name="connsiteY167" fmla="*/ 449351 h 1016888"/>
              <a:gd name="connsiteX168" fmla="*/ 1828759 w 5980691"/>
              <a:gd name="connsiteY168" fmla="*/ 449351 h 1016888"/>
              <a:gd name="connsiteX169" fmla="*/ 1842366 w 5980691"/>
              <a:gd name="connsiteY169" fmla="*/ 444549 h 1016888"/>
              <a:gd name="connsiteX170" fmla="*/ 1807149 w 5980691"/>
              <a:gd name="connsiteY170" fmla="*/ 438946 h 1016888"/>
              <a:gd name="connsiteX171" fmla="*/ 1819155 w 5980691"/>
              <a:gd name="connsiteY171" fmla="*/ 442947 h 1016888"/>
              <a:gd name="connsiteX172" fmla="*/ 1799945 w 5980691"/>
              <a:gd name="connsiteY172" fmla="*/ 462157 h 1016888"/>
              <a:gd name="connsiteX173" fmla="*/ 1806348 w 5980691"/>
              <a:gd name="connsiteY173" fmla="*/ 462157 h 1016888"/>
              <a:gd name="connsiteX174" fmla="*/ 1799945 w 5980691"/>
              <a:gd name="connsiteY174" fmla="*/ 449351 h 1016888"/>
              <a:gd name="connsiteX175" fmla="*/ 1807149 w 5980691"/>
              <a:gd name="connsiteY175" fmla="*/ 438946 h 1016888"/>
              <a:gd name="connsiteX176" fmla="*/ 2835161 w 5980691"/>
              <a:gd name="connsiteY176" fmla="*/ 425714 h 1016888"/>
              <a:gd name="connsiteX177" fmla="*/ 2869304 w 5980691"/>
              <a:gd name="connsiteY177" fmla="*/ 427741 h 1016888"/>
              <a:gd name="connsiteX178" fmla="*/ 2827681 w 5980691"/>
              <a:gd name="connsiteY178" fmla="*/ 427741 h 1016888"/>
              <a:gd name="connsiteX179" fmla="*/ 2835161 w 5980691"/>
              <a:gd name="connsiteY179" fmla="*/ 425714 h 1016888"/>
              <a:gd name="connsiteX180" fmla="*/ 3022984 w 5980691"/>
              <a:gd name="connsiteY180" fmla="*/ 414133 h 1016888"/>
              <a:gd name="connsiteX181" fmla="*/ 3071010 w 5980691"/>
              <a:gd name="connsiteY181" fmla="*/ 420536 h 1016888"/>
              <a:gd name="connsiteX182" fmla="*/ 3022984 w 5980691"/>
              <a:gd name="connsiteY182" fmla="*/ 414133 h 1016888"/>
              <a:gd name="connsiteX183" fmla="*/ 2710570 w 5980691"/>
              <a:gd name="connsiteY183" fmla="*/ 412792 h 1016888"/>
              <a:gd name="connsiteX184" fmla="*/ 2728430 w 5980691"/>
              <a:gd name="connsiteY184" fmla="*/ 414772 h 1016888"/>
              <a:gd name="connsiteX185" fmla="*/ 2706018 w 5980691"/>
              <a:gd name="connsiteY185" fmla="*/ 428862 h 1016888"/>
              <a:gd name="connsiteX186" fmla="*/ 2706018 w 5980691"/>
              <a:gd name="connsiteY186" fmla="*/ 414772 h 1016888"/>
              <a:gd name="connsiteX187" fmla="*/ 2710570 w 5980691"/>
              <a:gd name="connsiteY187" fmla="*/ 412792 h 1016888"/>
              <a:gd name="connsiteX188" fmla="*/ 2930137 w 5980691"/>
              <a:gd name="connsiteY188" fmla="*/ 407730 h 1016888"/>
              <a:gd name="connsiteX189" fmla="*/ 2894917 w 5980691"/>
              <a:gd name="connsiteY189" fmla="*/ 414133 h 1016888"/>
              <a:gd name="connsiteX190" fmla="*/ 2930137 w 5980691"/>
              <a:gd name="connsiteY190" fmla="*/ 407730 h 1016888"/>
              <a:gd name="connsiteX191" fmla="*/ 2824478 w 5980691"/>
              <a:gd name="connsiteY191" fmla="*/ 398124 h 1016888"/>
              <a:gd name="connsiteX192" fmla="*/ 2834084 w 5980691"/>
              <a:gd name="connsiteY192" fmla="*/ 407730 h 1016888"/>
              <a:gd name="connsiteX193" fmla="*/ 2814874 w 5980691"/>
              <a:gd name="connsiteY193" fmla="*/ 407730 h 1016888"/>
              <a:gd name="connsiteX194" fmla="*/ 2824478 w 5980691"/>
              <a:gd name="connsiteY194" fmla="*/ 398124 h 1016888"/>
              <a:gd name="connsiteX195" fmla="*/ 1443858 w 5980691"/>
              <a:gd name="connsiteY195" fmla="*/ 395924 h 1016888"/>
              <a:gd name="connsiteX196" fmla="*/ 1450161 w 5980691"/>
              <a:gd name="connsiteY196" fmla="*/ 396524 h 1016888"/>
              <a:gd name="connsiteX197" fmla="*/ 1457365 w 5980691"/>
              <a:gd name="connsiteY197" fmla="*/ 401326 h 1016888"/>
              <a:gd name="connsiteX198" fmla="*/ 1457365 w 5980691"/>
              <a:gd name="connsiteY198" fmla="*/ 414133 h 1016888"/>
              <a:gd name="connsiteX199" fmla="*/ 1438155 w 5980691"/>
              <a:gd name="connsiteY199" fmla="*/ 401326 h 1016888"/>
              <a:gd name="connsiteX200" fmla="*/ 1443858 w 5980691"/>
              <a:gd name="connsiteY200" fmla="*/ 395924 h 1016888"/>
              <a:gd name="connsiteX201" fmla="*/ 2452286 w 5980691"/>
              <a:gd name="connsiteY201" fmla="*/ 394923 h 1016888"/>
              <a:gd name="connsiteX202" fmla="*/ 2459490 w 5980691"/>
              <a:gd name="connsiteY202" fmla="*/ 394923 h 1016888"/>
              <a:gd name="connsiteX203" fmla="*/ 2459490 w 5980691"/>
              <a:gd name="connsiteY203" fmla="*/ 401326 h 1016888"/>
              <a:gd name="connsiteX204" fmla="*/ 2430674 w 5980691"/>
              <a:gd name="connsiteY204" fmla="*/ 420536 h 1016888"/>
              <a:gd name="connsiteX205" fmla="*/ 2452286 w 5980691"/>
              <a:gd name="connsiteY205" fmla="*/ 394923 h 1016888"/>
              <a:gd name="connsiteX206" fmla="*/ 2648688 w 5980691"/>
              <a:gd name="connsiteY206" fmla="*/ 394122 h 1016888"/>
              <a:gd name="connsiteX207" fmla="*/ 2667599 w 5980691"/>
              <a:gd name="connsiteY207" fmla="*/ 394923 h 1016888"/>
              <a:gd name="connsiteX208" fmla="*/ 2660395 w 5980691"/>
              <a:gd name="connsiteY208" fmla="*/ 394923 h 1016888"/>
              <a:gd name="connsiteX209" fmla="*/ 2660395 w 5980691"/>
              <a:gd name="connsiteY209" fmla="*/ 401326 h 1016888"/>
              <a:gd name="connsiteX210" fmla="*/ 2645987 w 5980691"/>
              <a:gd name="connsiteY210" fmla="*/ 407730 h 1016888"/>
              <a:gd name="connsiteX211" fmla="*/ 2648688 w 5980691"/>
              <a:gd name="connsiteY211" fmla="*/ 394122 h 1016888"/>
              <a:gd name="connsiteX212" fmla="*/ 2795664 w 5980691"/>
              <a:gd name="connsiteY212" fmla="*/ 382116 h 1016888"/>
              <a:gd name="connsiteX213" fmla="*/ 2808471 w 5980691"/>
              <a:gd name="connsiteY213" fmla="*/ 382116 h 1016888"/>
              <a:gd name="connsiteX214" fmla="*/ 2808471 w 5980691"/>
              <a:gd name="connsiteY214" fmla="*/ 401326 h 1016888"/>
              <a:gd name="connsiteX215" fmla="*/ 2795664 w 5980691"/>
              <a:gd name="connsiteY215" fmla="*/ 382116 h 1016888"/>
              <a:gd name="connsiteX216" fmla="*/ 2142523 w 5980691"/>
              <a:gd name="connsiteY216" fmla="*/ 382116 h 1016888"/>
              <a:gd name="connsiteX217" fmla="*/ 2142523 w 5980691"/>
              <a:gd name="connsiteY217" fmla="*/ 401326 h 1016888"/>
              <a:gd name="connsiteX218" fmla="*/ 2136120 w 5980691"/>
              <a:gd name="connsiteY218" fmla="*/ 394923 h 1016888"/>
              <a:gd name="connsiteX219" fmla="*/ 2116910 w 5980691"/>
              <a:gd name="connsiteY219" fmla="*/ 388520 h 1016888"/>
              <a:gd name="connsiteX220" fmla="*/ 2142523 w 5980691"/>
              <a:gd name="connsiteY220" fmla="*/ 382116 h 1016888"/>
              <a:gd name="connsiteX221" fmla="*/ 1940819 w 5980691"/>
              <a:gd name="connsiteY221" fmla="*/ 382116 h 1016888"/>
              <a:gd name="connsiteX222" fmla="*/ 1915205 w 5980691"/>
              <a:gd name="connsiteY222" fmla="*/ 394923 h 1016888"/>
              <a:gd name="connsiteX223" fmla="*/ 1940819 w 5980691"/>
              <a:gd name="connsiteY223" fmla="*/ 382116 h 1016888"/>
              <a:gd name="connsiteX224" fmla="*/ 1982940 w 5980691"/>
              <a:gd name="connsiteY224" fmla="*/ 371169 h 1016888"/>
              <a:gd name="connsiteX225" fmla="*/ 2014456 w 5980691"/>
              <a:gd name="connsiteY225" fmla="*/ 373150 h 1016888"/>
              <a:gd name="connsiteX226" fmla="*/ 2014456 w 5980691"/>
              <a:gd name="connsiteY226" fmla="*/ 380194 h 1016888"/>
              <a:gd name="connsiteX227" fmla="*/ 1976036 w 5980691"/>
              <a:gd name="connsiteY227" fmla="*/ 373150 h 1016888"/>
              <a:gd name="connsiteX228" fmla="*/ 1982940 w 5980691"/>
              <a:gd name="connsiteY228" fmla="*/ 371169 h 1016888"/>
              <a:gd name="connsiteX229" fmla="*/ 1651067 w 5980691"/>
              <a:gd name="connsiteY229" fmla="*/ 362985 h 1016888"/>
              <a:gd name="connsiteX230" fmla="*/ 1665474 w 5980691"/>
              <a:gd name="connsiteY230" fmla="*/ 367388 h 1016888"/>
              <a:gd name="connsiteX231" fmla="*/ 1652668 w 5980691"/>
              <a:gd name="connsiteY231" fmla="*/ 388520 h 1016888"/>
              <a:gd name="connsiteX232" fmla="*/ 1646265 w 5980691"/>
              <a:gd name="connsiteY232" fmla="*/ 374432 h 1016888"/>
              <a:gd name="connsiteX233" fmla="*/ 1651067 w 5980691"/>
              <a:gd name="connsiteY233" fmla="*/ 362985 h 1016888"/>
              <a:gd name="connsiteX234" fmla="*/ 1613521 w 5980691"/>
              <a:gd name="connsiteY234" fmla="*/ 362436 h 1016888"/>
              <a:gd name="connsiteX235" fmla="*/ 1620050 w 5980691"/>
              <a:gd name="connsiteY235" fmla="*/ 364746 h 1016888"/>
              <a:gd name="connsiteX236" fmla="*/ 1639861 w 5980691"/>
              <a:gd name="connsiteY236" fmla="*/ 367388 h 1016888"/>
              <a:gd name="connsiteX237" fmla="*/ 1611045 w 5980691"/>
              <a:gd name="connsiteY237" fmla="*/ 367388 h 1016888"/>
              <a:gd name="connsiteX238" fmla="*/ 1613521 w 5980691"/>
              <a:gd name="connsiteY238" fmla="*/ 362436 h 1016888"/>
              <a:gd name="connsiteX239" fmla="*/ 2178351 w 5980691"/>
              <a:gd name="connsiteY239" fmla="*/ 359994 h 1016888"/>
              <a:gd name="connsiteX240" fmla="*/ 2446683 w 5980691"/>
              <a:gd name="connsiteY240" fmla="*/ 359994 h 1016888"/>
              <a:gd name="connsiteX241" fmla="*/ 2406434 w 5980691"/>
              <a:gd name="connsiteY241" fmla="*/ 366690 h 1016888"/>
              <a:gd name="connsiteX242" fmla="*/ 2433265 w 5980691"/>
              <a:gd name="connsiteY242" fmla="*/ 380077 h 1016888"/>
              <a:gd name="connsiteX243" fmla="*/ 2433265 w 5980691"/>
              <a:gd name="connsiteY243" fmla="*/ 393467 h 1016888"/>
              <a:gd name="connsiteX244" fmla="*/ 2372892 w 5980691"/>
              <a:gd name="connsiteY244" fmla="*/ 393467 h 1016888"/>
              <a:gd name="connsiteX245" fmla="*/ 2419849 w 5980691"/>
              <a:gd name="connsiteY245" fmla="*/ 413550 h 1016888"/>
              <a:gd name="connsiteX246" fmla="*/ 2325933 w 5980691"/>
              <a:gd name="connsiteY246" fmla="*/ 406857 h 1016888"/>
              <a:gd name="connsiteX247" fmla="*/ 2305809 w 5980691"/>
              <a:gd name="connsiteY247" fmla="*/ 420246 h 1016888"/>
              <a:gd name="connsiteX248" fmla="*/ 2305809 w 5980691"/>
              <a:gd name="connsiteY248" fmla="*/ 400161 h 1016888"/>
              <a:gd name="connsiteX249" fmla="*/ 2292392 w 5980691"/>
              <a:gd name="connsiteY249" fmla="*/ 420246 h 1016888"/>
              <a:gd name="connsiteX250" fmla="*/ 2232019 w 5980691"/>
              <a:gd name="connsiteY250" fmla="*/ 406857 h 1016888"/>
              <a:gd name="connsiteX251" fmla="*/ 2292392 w 5980691"/>
              <a:gd name="connsiteY251" fmla="*/ 386773 h 1016888"/>
              <a:gd name="connsiteX252" fmla="*/ 2218601 w 5980691"/>
              <a:gd name="connsiteY252" fmla="*/ 373384 h 1016888"/>
              <a:gd name="connsiteX253" fmla="*/ 2211893 w 5980691"/>
              <a:gd name="connsiteY253" fmla="*/ 406857 h 1016888"/>
              <a:gd name="connsiteX254" fmla="*/ 2178351 w 5980691"/>
              <a:gd name="connsiteY254" fmla="*/ 406857 h 1016888"/>
              <a:gd name="connsiteX255" fmla="*/ 2205185 w 5980691"/>
              <a:gd name="connsiteY255" fmla="*/ 386773 h 1016888"/>
              <a:gd name="connsiteX256" fmla="*/ 2198477 w 5980691"/>
              <a:gd name="connsiteY256" fmla="*/ 380077 h 1016888"/>
              <a:gd name="connsiteX257" fmla="*/ 2205185 w 5980691"/>
              <a:gd name="connsiteY257" fmla="*/ 380077 h 1016888"/>
              <a:gd name="connsiteX258" fmla="*/ 2178351 w 5980691"/>
              <a:gd name="connsiteY258" fmla="*/ 359994 h 1016888"/>
              <a:gd name="connsiteX259" fmla="*/ 1557818 w 5980691"/>
              <a:gd name="connsiteY259" fmla="*/ 353835 h 1016888"/>
              <a:gd name="connsiteX260" fmla="*/ 1578230 w 5980691"/>
              <a:gd name="connsiteY260" fmla="*/ 353835 h 1016888"/>
              <a:gd name="connsiteX261" fmla="*/ 1591837 w 5980691"/>
              <a:gd name="connsiteY261" fmla="*/ 367708 h 1016888"/>
              <a:gd name="connsiteX262" fmla="*/ 1537408 w 5980691"/>
              <a:gd name="connsiteY262" fmla="*/ 374646 h 1016888"/>
              <a:gd name="connsiteX263" fmla="*/ 1557818 w 5980691"/>
              <a:gd name="connsiteY263" fmla="*/ 353835 h 1016888"/>
              <a:gd name="connsiteX264" fmla="*/ 1390130 w 5980691"/>
              <a:gd name="connsiteY264" fmla="*/ 346897 h 1016888"/>
              <a:gd name="connsiteX265" fmla="*/ 1358114 w 5980691"/>
              <a:gd name="connsiteY265" fmla="*/ 368509 h 1016888"/>
              <a:gd name="connsiteX266" fmla="*/ 1390130 w 5980691"/>
              <a:gd name="connsiteY266" fmla="*/ 346897 h 1016888"/>
              <a:gd name="connsiteX267" fmla="*/ 1640662 w 5980691"/>
              <a:gd name="connsiteY267" fmla="*/ 304276 h 1016888"/>
              <a:gd name="connsiteX268" fmla="*/ 1659071 w 5980691"/>
              <a:gd name="connsiteY268" fmla="*/ 313815 h 1016888"/>
              <a:gd name="connsiteX269" fmla="*/ 1627055 w 5980691"/>
              <a:gd name="connsiteY269" fmla="*/ 320751 h 1016888"/>
              <a:gd name="connsiteX270" fmla="*/ 1640662 w 5980691"/>
              <a:gd name="connsiteY270" fmla="*/ 304276 h 1016888"/>
              <a:gd name="connsiteX271" fmla="*/ 1644663 w 5980691"/>
              <a:gd name="connsiteY271" fmla="*/ 264454 h 1016888"/>
              <a:gd name="connsiteX272" fmla="*/ 1652668 w 5980691"/>
              <a:gd name="connsiteY272" fmla="*/ 279663 h 1016888"/>
              <a:gd name="connsiteX273" fmla="*/ 1627055 w 5980691"/>
              <a:gd name="connsiteY273" fmla="*/ 273259 h 1016888"/>
              <a:gd name="connsiteX274" fmla="*/ 1644663 w 5980691"/>
              <a:gd name="connsiteY274" fmla="*/ 264454 h 1016888"/>
              <a:gd name="connsiteX275" fmla="*/ 1358114 w 5980691"/>
              <a:gd name="connsiteY275" fmla="*/ 231637 h 1016888"/>
              <a:gd name="connsiteX276" fmla="*/ 1377324 w 5980691"/>
              <a:gd name="connsiteY276" fmla="*/ 231637 h 1016888"/>
              <a:gd name="connsiteX277" fmla="*/ 1377324 w 5980691"/>
              <a:gd name="connsiteY277" fmla="*/ 246579 h 1016888"/>
              <a:gd name="connsiteX278" fmla="*/ 1358114 w 5980691"/>
              <a:gd name="connsiteY278" fmla="*/ 231637 h 1016888"/>
              <a:gd name="connsiteX279" fmla="*/ 435515 w 5980691"/>
              <a:gd name="connsiteY279" fmla="*/ 150313 h 1016888"/>
              <a:gd name="connsiteX280" fmla="*/ 434763 w 5980691"/>
              <a:gd name="connsiteY280" fmla="*/ 150975 h 1016888"/>
              <a:gd name="connsiteX281" fmla="*/ 430566 w 5980691"/>
              <a:gd name="connsiteY281" fmla="*/ 150975 h 1016888"/>
              <a:gd name="connsiteX282" fmla="*/ 439067 w 5980691"/>
              <a:gd name="connsiteY282" fmla="*/ 147187 h 1016888"/>
              <a:gd name="connsiteX283" fmla="*/ 442008 w 5980691"/>
              <a:gd name="connsiteY283" fmla="*/ 149446 h 1016888"/>
              <a:gd name="connsiteX284" fmla="*/ 435515 w 5980691"/>
              <a:gd name="connsiteY284" fmla="*/ 150313 h 1016888"/>
              <a:gd name="connsiteX285" fmla="*/ 672379 w 5980691"/>
              <a:gd name="connsiteY285" fmla="*/ 124030 h 1016888"/>
              <a:gd name="connsiteX286" fmla="*/ 645511 w 5980691"/>
              <a:gd name="connsiteY286" fmla="*/ 150975 h 1016888"/>
              <a:gd name="connsiteX287" fmla="*/ 625359 w 5980691"/>
              <a:gd name="connsiteY287" fmla="*/ 150975 h 1016888"/>
              <a:gd name="connsiteX288" fmla="*/ 672379 w 5980691"/>
              <a:gd name="connsiteY288" fmla="*/ 124030 h 1016888"/>
              <a:gd name="connsiteX289" fmla="*/ 591773 w 5980691"/>
              <a:gd name="connsiteY289" fmla="*/ 124030 h 1016888"/>
              <a:gd name="connsiteX290" fmla="*/ 598491 w 5980691"/>
              <a:gd name="connsiteY290" fmla="*/ 164447 h 1016888"/>
              <a:gd name="connsiteX291" fmla="*/ 591773 w 5980691"/>
              <a:gd name="connsiteY291" fmla="*/ 124030 h 1016888"/>
              <a:gd name="connsiteX292" fmla="*/ 1129756 w 5980691"/>
              <a:gd name="connsiteY292" fmla="*/ 121981 h 1016888"/>
              <a:gd name="connsiteX293" fmla="*/ 1150006 w 5980691"/>
              <a:gd name="connsiteY293" fmla="*/ 125982 h 1016888"/>
              <a:gd name="connsiteX294" fmla="*/ 1114787 w 5980691"/>
              <a:gd name="connsiteY294" fmla="*/ 132386 h 1016888"/>
              <a:gd name="connsiteX295" fmla="*/ 1129756 w 5980691"/>
              <a:gd name="connsiteY295" fmla="*/ 121981 h 1016888"/>
              <a:gd name="connsiteX296" fmla="*/ 323974 w 5980691"/>
              <a:gd name="connsiteY296" fmla="*/ 104028 h 1016888"/>
              <a:gd name="connsiteX297" fmla="*/ 288755 w 5980691"/>
              <a:gd name="connsiteY297" fmla="*/ 117748 h 1016888"/>
              <a:gd name="connsiteX298" fmla="*/ 323974 w 5980691"/>
              <a:gd name="connsiteY298" fmla="*/ 104028 h 1016888"/>
              <a:gd name="connsiteX299" fmla="*/ 0 w 5980691"/>
              <a:gd name="connsiteY299" fmla="*/ 28624 h 1016888"/>
              <a:gd name="connsiteX300" fmla="*/ 781 w 5980691"/>
              <a:gd name="connsiteY300" fmla="*/ 31408 h 1016888"/>
              <a:gd name="connsiteX301" fmla="*/ 7393 w 5980691"/>
              <a:gd name="connsiteY301" fmla="*/ 29724 h 1016888"/>
              <a:gd name="connsiteX302" fmla="*/ 677 w 5980691"/>
              <a:gd name="connsiteY302" fmla="*/ 49933 h 1016888"/>
              <a:gd name="connsiteX303" fmla="*/ 20827 w 5980691"/>
              <a:gd name="connsiteY303" fmla="*/ 56669 h 1016888"/>
              <a:gd name="connsiteX304" fmla="*/ 27545 w 5980691"/>
              <a:gd name="connsiteY304" fmla="*/ 36461 h 1016888"/>
              <a:gd name="connsiteX305" fmla="*/ 40979 w 5980691"/>
              <a:gd name="connsiteY305" fmla="*/ 70141 h 1016888"/>
              <a:gd name="connsiteX306" fmla="*/ 54412 w 5980691"/>
              <a:gd name="connsiteY306" fmla="*/ 76877 h 1016888"/>
              <a:gd name="connsiteX307" fmla="*/ 54412 w 5980691"/>
              <a:gd name="connsiteY307" fmla="*/ 56669 h 1016888"/>
              <a:gd name="connsiteX308" fmla="*/ 108148 w 5980691"/>
              <a:gd name="connsiteY308" fmla="*/ 43197 h 1016888"/>
              <a:gd name="connsiteX309" fmla="*/ 121582 w 5980691"/>
              <a:gd name="connsiteY309" fmla="*/ 70141 h 1016888"/>
              <a:gd name="connsiteX310" fmla="*/ 229055 w 5980691"/>
              <a:gd name="connsiteY310" fmla="*/ 103822 h 1016888"/>
              <a:gd name="connsiteX311" fmla="*/ 235771 w 5980691"/>
              <a:gd name="connsiteY311" fmla="*/ 83613 h 1016888"/>
              <a:gd name="connsiteX312" fmla="*/ 282791 w 5980691"/>
              <a:gd name="connsiteY312" fmla="*/ 137502 h 1016888"/>
              <a:gd name="connsiteX313" fmla="*/ 336527 w 5980691"/>
              <a:gd name="connsiteY313" fmla="*/ 130766 h 1016888"/>
              <a:gd name="connsiteX314" fmla="*/ 329811 w 5980691"/>
              <a:gd name="connsiteY314" fmla="*/ 124030 h 1016888"/>
              <a:gd name="connsiteX315" fmla="*/ 349961 w 5980691"/>
              <a:gd name="connsiteY315" fmla="*/ 144239 h 1016888"/>
              <a:gd name="connsiteX316" fmla="*/ 417132 w 5980691"/>
              <a:gd name="connsiteY316" fmla="*/ 130766 h 1016888"/>
              <a:gd name="connsiteX317" fmla="*/ 430566 w 5980691"/>
              <a:gd name="connsiteY317" fmla="*/ 164447 h 1016888"/>
              <a:gd name="connsiteX318" fmla="*/ 444000 w 5980691"/>
              <a:gd name="connsiteY318" fmla="*/ 150975 h 1016888"/>
              <a:gd name="connsiteX319" fmla="*/ 442008 w 5980691"/>
              <a:gd name="connsiteY319" fmla="*/ 149446 h 1016888"/>
              <a:gd name="connsiteX320" fmla="*/ 480944 w 5980691"/>
              <a:gd name="connsiteY320" fmla="*/ 144239 h 1016888"/>
              <a:gd name="connsiteX321" fmla="*/ 531322 w 5980691"/>
              <a:gd name="connsiteY321" fmla="*/ 117294 h 1016888"/>
              <a:gd name="connsiteX322" fmla="*/ 531322 w 5980691"/>
              <a:gd name="connsiteY322" fmla="*/ 144239 h 1016888"/>
              <a:gd name="connsiteX323" fmla="*/ 571623 w 5980691"/>
              <a:gd name="connsiteY323" fmla="*/ 117294 h 1016888"/>
              <a:gd name="connsiteX324" fmla="*/ 551472 w 5980691"/>
              <a:gd name="connsiteY324" fmla="*/ 150975 h 1016888"/>
              <a:gd name="connsiteX325" fmla="*/ 585057 w 5980691"/>
              <a:gd name="connsiteY325" fmla="*/ 171183 h 1016888"/>
              <a:gd name="connsiteX326" fmla="*/ 598491 w 5980691"/>
              <a:gd name="connsiteY326" fmla="*/ 164447 h 1016888"/>
              <a:gd name="connsiteX327" fmla="*/ 611925 w 5980691"/>
              <a:gd name="connsiteY327" fmla="*/ 171183 h 1016888"/>
              <a:gd name="connsiteX328" fmla="*/ 645511 w 5980691"/>
              <a:gd name="connsiteY328" fmla="*/ 150975 h 1016888"/>
              <a:gd name="connsiteX329" fmla="*/ 672379 w 5980691"/>
              <a:gd name="connsiteY329" fmla="*/ 157711 h 1016888"/>
              <a:gd name="connsiteX330" fmla="*/ 665661 w 5980691"/>
              <a:gd name="connsiteY330" fmla="*/ 171183 h 1016888"/>
              <a:gd name="connsiteX331" fmla="*/ 726114 w 5980691"/>
              <a:gd name="connsiteY331" fmla="*/ 157711 h 1016888"/>
              <a:gd name="connsiteX332" fmla="*/ 739548 w 5980691"/>
              <a:gd name="connsiteY332" fmla="*/ 177921 h 1016888"/>
              <a:gd name="connsiteX333" fmla="*/ 759698 w 5980691"/>
              <a:gd name="connsiteY333" fmla="*/ 177921 h 1016888"/>
              <a:gd name="connsiteX334" fmla="*/ 766416 w 5980691"/>
              <a:gd name="connsiteY334" fmla="*/ 164447 h 1016888"/>
              <a:gd name="connsiteX335" fmla="*/ 746264 w 5980691"/>
              <a:gd name="connsiteY335" fmla="*/ 157711 h 1016888"/>
              <a:gd name="connsiteX336" fmla="*/ 773134 w 5980691"/>
              <a:gd name="connsiteY336" fmla="*/ 157711 h 1016888"/>
              <a:gd name="connsiteX337" fmla="*/ 806718 w 5980691"/>
              <a:gd name="connsiteY337" fmla="*/ 137502 h 1016888"/>
              <a:gd name="connsiteX338" fmla="*/ 800002 w 5980691"/>
              <a:gd name="connsiteY338" fmla="*/ 144239 h 1016888"/>
              <a:gd name="connsiteX339" fmla="*/ 961209 w 5980691"/>
              <a:gd name="connsiteY339" fmla="*/ 130766 h 1016888"/>
              <a:gd name="connsiteX340" fmla="*/ 988077 w 5980691"/>
              <a:gd name="connsiteY340" fmla="*/ 117294 h 1016888"/>
              <a:gd name="connsiteX341" fmla="*/ 994795 w 5980691"/>
              <a:gd name="connsiteY341" fmla="*/ 137502 h 1016888"/>
              <a:gd name="connsiteX342" fmla="*/ 1008229 w 5980691"/>
              <a:gd name="connsiteY342" fmla="*/ 144239 h 1016888"/>
              <a:gd name="connsiteX343" fmla="*/ 1014947 w 5980691"/>
              <a:gd name="connsiteY343" fmla="*/ 124030 h 1016888"/>
              <a:gd name="connsiteX344" fmla="*/ 1021663 w 5980691"/>
              <a:gd name="connsiteY344" fmla="*/ 137502 h 1016888"/>
              <a:gd name="connsiteX345" fmla="*/ 1055249 w 5980691"/>
              <a:gd name="connsiteY345" fmla="*/ 150975 h 1016888"/>
              <a:gd name="connsiteX346" fmla="*/ 1035097 w 5980691"/>
              <a:gd name="connsiteY346" fmla="*/ 130766 h 1016888"/>
              <a:gd name="connsiteX347" fmla="*/ 1102266 w 5980691"/>
              <a:gd name="connsiteY347" fmla="*/ 117294 h 1016888"/>
              <a:gd name="connsiteX348" fmla="*/ 1088833 w 5980691"/>
              <a:gd name="connsiteY348" fmla="*/ 130766 h 1016888"/>
              <a:gd name="connsiteX349" fmla="*/ 1129136 w 5980691"/>
              <a:gd name="connsiteY349" fmla="*/ 177921 h 1016888"/>
              <a:gd name="connsiteX350" fmla="*/ 1082117 w 5980691"/>
              <a:gd name="connsiteY350" fmla="*/ 150975 h 1016888"/>
              <a:gd name="connsiteX351" fmla="*/ 1014947 w 5980691"/>
              <a:gd name="connsiteY351" fmla="*/ 157711 h 1016888"/>
              <a:gd name="connsiteX352" fmla="*/ 1008229 w 5980691"/>
              <a:gd name="connsiteY352" fmla="*/ 164447 h 1016888"/>
              <a:gd name="connsiteX353" fmla="*/ 1014947 w 5980691"/>
              <a:gd name="connsiteY353" fmla="*/ 171183 h 1016888"/>
              <a:gd name="connsiteX354" fmla="*/ 961209 w 5980691"/>
              <a:gd name="connsiteY354" fmla="*/ 184657 h 1016888"/>
              <a:gd name="connsiteX355" fmla="*/ 981361 w 5980691"/>
              <a:gd name="connsiteY355" fmla="*/ 198130 h 1016888"/>
              <a:gd name="connsiteX356" fmla="*/ 1001511 w 5980691"/>
              <a:gd name="connsiteY356" fmla="*/ 191393 h 1016888"/>
              <a:gd name="connsiteX357" fmla="*/ 847020 w 5980691"/>
              <a:gd name="connsiteY357" fmla="*/ 218338 h 1016888"/>
              <a:gd name="connsiteX358" fmla="*/ 900758 w 5980691"/>
              <a:gd name="connsiteY358" fmla="*/ 245282 h 1016888"/>
              <a:gd name="connsiteX359" fmla="*/ 894039 w 5980691"/>
              <a:gd name="connsiteY359" fmla="*/ 258755 h 1016888"/>
              <a:gd name="connsiteX360" fmla="*/ 927625 w 5980691"/>
              <a:gd name="connsiteY360" fmla="*/ 272227 h 1016888"/>
              <a:gd name="connsiteX361" fmla="*/ 920908 w 5980691"/>
              <a:gd name="connsiteY361" fmla="*/ 252019 h 1016888"/>
              <a:gd name="connsiteX362" fmla="*/ 934341 w 5980691"/>
              <a:gd name="connsiteY362" fmla="*/ 245282 h 1016888"/>
              <a:gd name="connsiteX363" fmla="*/ 1048531 w 5980691"/>
              <a:gd name="connsiteY363" fmla="*/ 265491 h 1016888"/>
              <a:gd name="connsiteX364" fmla="*/ 1035097 w 5980691"/>
              <a:gd name="connsiteY364" fmla="*/ 292435 h 1016888"/>
              <a:gd name="connsiteX365" fmla="*/ 1095550 w 5980691"/>
              <a:gd name="connsiteY365" fmla="*/ 265491 h 1016888"/>
              <a:gd name="connsiteX366" fmla="*/ 1095550 w 5980691"/>
              <a:gd name="connsiteY366" fmla="*/ 285699 h 1016888"/>
              <a:gd name="connsiteX367" fmla="*/ 1108984 w 5980691"/>
              <a:gd name="connsiteY367" fmla="*/ 265491 h 1016888"/>
              <a:gd name="connsiteX368" fmla="*/ 1122418 w 5980691"/>
              <a:gd name="connsiteY368" fmla="*/ 299171 h 1016888"/>
              <a:gd name="connsiteX369" fmla="*/ 1169438 w 5980691"/>
              <a:gd name="connsiteY369" fmla="*/ 278963 h 1016888"/>
              <a:gd name="connsiteX370" fmla="*/ 1156004 w 5980691"/>
              <a:gd name="connsiteY370" fmla="*/ 292435 h 1016888"/>
              <a:gd name="connsiteX371" fmla="*/ 1236608 w 5980691"/>
              <a:gd name="connsiteY371" fmla="*/ 272227 h 1016888"/>
              <a:gd name="connsiteX372" fmla="*/ 1236608 w 5980691"/>
              <a:gd name="connsiteY372" fmla="*/ 285699 h 1016888"/>
              <a:gd name="connsiteX373" fmla="*/ 1404533 w 5980691"/>
              <a:gd name="connsiteY373" fmla="*/ 285699 h 1016888"/>
              <a:gd name="connsiteX374" fmla="*/ 1384383 w 5980691"/>
              <a:gd name="connsiteY374" fmla="*/ 299171 h 1016888"/>
              <a:gd name="connsiteX375" fmla="*/ 1458268 w 5980691"/>
              <a:gd name="connsiteY375" fmla="*/ 312644 h 1016888"/>
              <a:gd name="connsiteX376" fmla="*/ 1471702 w 5980691"/>
              <a:gd name="connsiteY376" fmla="*/ 326116 h 1016888"/>
              <a:gd name="connsiteX377" fmla="*/ 1485136 w 5980691"/>
              <a:gd name="connsiteY377" fmla="*/ 305907 h 1016888"/>
              <a:gd name="connsiteX378" fmla="*/ 1532156 w 5980691"/>
              <a:gd name="connsiteY378" fmla="*/ 326116 h 1016888"/>
              <a:gd name="connsiteX379" fmla="*/ 1491854 w 5980691"/>
              <a:gd name="connsiteY379" fmla="*/ 332852 h 1016888"/>
              <a:gd name="connsiteX380" fmla="*/ 1532156 w 5980691"/>
              <a:gd name="connsiteY380" fmla="*/ 380005 h 1016888"/>
              <a:gd name="connsiteX381" fmla="*/ 1491854 w 5980691"/>
              <a:gd name="connsiteY381" fmla="*/ 366533 h 1016888"/>
              <a:gd name="connsiteX382" fmla="*/ 1498572 w 5980691"/>
              <a:gd name="connsiteY382" fmla="*/ 353060 h 1016888"/>
              <a:gd name="connsiteX383" fmla="*/ 1491854 w 5980691"/>
              <a:gd name="connsiteY383" fmla="*/ 339588 h 1016888"/>
              <a:gd name="connsiteX384" fmla="*/ 1330645 w 5980691"/>
              <a:gd name="connsiteY384" fmla="*/ 373269 h 1016888"/>
              <a:gd name="connsiteX385" fmla="*/ 1229890 w 5980691"/>
              <a:gd name="connsiteY385" fmla="*/ 359796 h 1016888"/>
              <a:gd name="connsiteX386" fmla="*/ 1236608 w 5980691"/>
              <a:gd name="connsiteY386" fmla="*/ 339588 h 1016888"/>
              <a:gd name="connsiteX387" fmla="*/ 1216456 w 5980691"/>
              <a:gd name="connsiteY387" fmla="*/ 359796 h 1016888"/>
              <a:gd name="connsiteX388" fmla="*/ 1189588 w 5980691"/>
              <a:gd name="connsiteY388" fmla="*/ 359796 h 1016888"/>
              <a:gd name="connsiteX389" fmla="*/ 1149286 w 5980691"/>
              <a:gd name="connsiteY389" fmla="*/ 332852 h 1016888"/>
              <a:gd name="connsiteX390" fmla="*/ 1142570 w 5980691"/>
              <a:gd name="connsiteY390" fmla="*/ 332852 h 1016888"/>
              <a:gd name="connsiteX391" fmla="*/ 1156004 w 5980691"/>
              <a:gd name="connsiteY391" fmla="*/ 359796 h 1016888"/>
              <a:gd name="connsiteX392" fmla="*/ 1035097 w 5980691"/>
              <a:gd name="connsiteY392" fmla="*/ 319380 h 1016888"/>
              <a:gd name="connsiteX393" fmla="*/ 1021663 w 5980691"/>
              <a:gd name="connsiteY393" fmla="*/ 339588 h 1016888"/>
              <a:gd name="connsiteX394" fmla="*/ 1001511 w 5980691"/>
              <a:gd name="connsiteY394" fmla="*/ 326116 h 1016888"/>
              <a:gd name="connsiteX395" fmla="*/ 961209 w 5980691"/>
              <a:gd name="connsiteY395" fmla="*/ 359796 h 1016888"/>
              <a:gd name="connsiteX396" fmla="*/ 954493 w 5980691"/>
              <a:gd name="connsiteY396" fmla="*/ 346324 h 1016888"/>
              <a:gd name="connsiteX397" fmla="*/ 974643 w 5980691"/>
              <a:gd name="connsiteY397" fmla="*/ 339588 h 1016888"/>
              <a:gd name="connsiteX398" fmla="*/ 907473 w 5980691"/>
              <a:gd name="connsiteY398" fmla="*/ 326116 h 1016888"/>
              <a:gd name="connsiteX399" fmla="*/ 941059 w 5980691"/>
              <a:gd name="connsiteY399" fmla="*/ 346324 h 1016888"/>
              <a:gd name="connsiteX400" fmla="*/ 927625 w 5980691"/>
              <a:gd name="connsiteY400" fmla="*/ 380005 h 1016888"/>
              <a:gd name="connsiteX401" fmla="*/ 894039 w 5980691"/>
              <a:gd name="connsiteY401" fmla="*/ 393477 h 1016888"/>
              <a:gd name="connsiteX402" fmla="*/ 907473 w 5980691"/>
              <a:gd name="connsiteY402" fmla="*/ 400213 h 1016888"/>
              <a:gd name="connsiteX403" fmla="*/ 860454 w 5980691"/>
              <a:gd name="connsiteY403" fmla="*/ 413685 h 1016888"/>
              <a:gd name="connsiteX404" fmla="*/ 894039 w 5980691"/>
              <a:gd name="connsiteY404" fmla="*/ 420422 h 1016888"/>
              <a:gd name="connsiteX405" fmla="*/ 887324 w 5980691"/>
              <a:gd name="connsiteY405" fmla="*/ 433894 h 1016888"/>
              <a:gd name="connsiteX406" fmla="*/ 988077 w 5980691"/>
              <a:gd name="connsiteY406" fmla="*/ 487783 h 1016888"/>
              <a:gd name="connsiteX407" fmla="*/ 1041815 w 5980691"/>
              <a:gd name="connsiteY407" fmla="*/ 507993 h 1016888"/>
              <a:gd name="connsiteX408" fmla="*/ 1020824 w 5980691"/>
              <a:gd name="connsiteY408" fmla="*/ 511361 h 1016888"/>
              <a:gd name="connsiteX409" fmla="*/ 1014979 w 5980691"/>
              <a:gd name="connsiteY409" fmla="*/ 534803 h 1016888"/>
              <a:gd name="connsiteX410" fmla="*/ 1014876 w 5980691"/>
              <a:gd name="connsiteY410" fmla="*/ 534907 h 1016888"/>
              <a:gd name="connsiteX411" fmla="*/ 1004871 w 5980691"/>
              <a:gd name="connsiteY411" fmla="*/ 530727 h 1016888"/>
              <a:gd name="connsiteX412" fmla="*/ 994795 w 5980691"/>
              <a:gd name="connsiteY412" fmla="*/ 521465 h 1016888"/>
              <a:gd name="connsiteX413" fmla="*/ 1008229 w 5980691"/>
              <a:gd name="connsiteY413" fmla="*/ 541674 h 1016888"/>
              <a:gd name="connsiteX414" fmla="*/ 1014876 w 5980691"/>
              <a:gd name="connsiteY414" fmla="*/ 534907 h 1016888"/>
              <a:gd name="connsiteX415" fmla="*/ 1014947 w 5980691"/>
              <a:gd name="connsiteY415" fmla="*/ 534938 h 1016888"/>
              <a:gd name="connsiteX416" fmla="*/ 1014979 w 5980691"/>
              <a:gd name="connsiteY416" fmla="*/ 534803 h 1016888"/>
              <a:gd name="connsiteX417" fmla="*/ 1022397 w 5980691"/>
              <a:gd name="connsiteY417" fmla="*/ 527254 h 1016888"/>
              <a:gd name="connsiteX418" fmla="*/ 1068683 w 5980691"/>
              <a:gd name="connsiteY418" fmla="*/ 528202 h 1016888"/>
              <a:gd name="connsiteX419" fmla="*/ 1048531 w 5980691"/>
              <a:gd name="connsiteY419" fmla="*/ 528202 h 1016888"/>
              <a:gd name="connsiteX420" fmla="*/ 1048531 w 5980691"/>
              <a:gd name="connsiteY420" fmla="*/ 507993 h 1016888"/>
              <a:gd name="connsiteX421" fmla="*/ 1075399 w 5980691"/>
              <a:gd name="connsiteY421" fmla="*/ 541674 h 1016888"/>
              <a:gd name="connsiteX422" fmla="*/ 1142570 w 5980691"/>
              <a:gd name="connsiteY422" fmla="*/ 534938 h 1016888"/>
              <a:gd name="connsiteX423" fmla="*/ 1142570 w 5980691"/>
              <a:gd name="connsiteY423" fmla="*/ 514729 h 1016888"/>
              <a:gd name="connsiteX424" fmla="*/ 1162720 w 5980691"/>
              <a:gd name="connsiteY424" fmla="*/ 541674 h 1016888"/>
              <a:gd name="connsiteX425" fmla="*/ 1182872 w 5980691"/>
              <a:gd name="connsiteY425" fmla="*/ 534938 h 1016888"/>
              <a:gd name="connsiteX426" fmla="*/ 1176154 w 5980691"/>
              <a:gd name="connsiteY426" fmla="*/ 514729 h 1016888"/>
              <a:gd name="connsiteX427" fmla="*/ 1229890 w 5980691"/>
              <a:gd name="connsiteY427" fmla="*/ 514729 h 1016888"/>
              <a:gd name="connsiteX428" fmla="*/ 1330645 w 5980691"/>
              <a:gd name="connsiteY428" fmla="*/ 521465 h 1016888"/>
              <a:gd name="connsiteX429" fmla="*/ 1330645 w 5980691"/>
              <a:gd name="connsiteY429" fmla="*/ 548410 h 1016888"/>
              <a:gd name="connsiteX430" fmla="*/ 1384383 w 5980691"/>
              <a:gd name="connsiteY430" fmla="*/ 561882 h 1016888"/>
              <a:gd name="connsiteX431" fmla="*/ 1424685 w 5980691"/>
              <a:gd name="connsiteY431" fmla="*/ 541674 h 1016888"/>
              <a:gd name="connsiteX432" fmla="*/ 1411250 w 5980691"/>
              <a:gd name="connsiteY432" fmla="*/ 521465 h 1016888"/>
              <a:gd name="connsiteX433" fmla="*/ 1438119 w 5980691"/>
              <a:gd name="connsiteY433" fmla="*/ 521465 h 1016888"/>
              <a:gd name="connsiteX434" fmla="*/ 1444834 w 5980691"/>
              <a:gd name="connsiteY434" fmla="*/ 548410 h 1016888"/>
              <a:gd name="connsiteX435" fmla="*/ 1485136 w 5980691"/>
              <a:gd name="connsiteY435" fmla="*/ 541674 h 1016888"/>
              <a:gd name="connsiteX436" fmla="*/ 1464986 w 5980691"/>
              <a:gd name="connsiteY436" fmla="*/ 514729 h 1016888"/>
              <a:gd name="connsiteX437" fmla="*/ 1364231 w 5980691"/>
              <a:gd name="connsiteY437" fmla="*/ 507993 h 1016888"/>
              <a:gd name="connsiteX438" fmla="*/ 1323929 w 5980691"/>
              <a:gd name="connsiteY438" fmla="*/ 507993 h 1016888"/>
              <a:gd name="connsiteX439" fmla="*/ 1276909 w 5980691"/>
              <a:gd name="connsiteY439" fmla="*/ 494519 h 1016888"/>
              <a:gd name="connsiteX440" fmla="*/ 1283627 w 5980691"/>
              <a:gd name="connsiteY440" fmla="*/ 400213 h 1016888"/>
              <a:gd name="connsiteX441" fmla="*/ 1303777 w 5980691"/>
              <a:gd name="connsiteY441" fmla="*/ 373269 h 1016888"/>
              <a:gd name="connsiteX442" fmla="*/ 1357513 w 5980691"/>
              <a:gd name="connsiteY442" fmla="*/ 386741 h 1016888"/>
              <a:gd name="connsiteX443" fmla="*/ 1391099 w 5980691"/>
              <a:gd name="connsiteY443" fmla="*/ 393477 h 1016888"/>
              <a:gd name="connsiteX444" fmla="*/ 1424685 w 5980691"/>
              <a:gd name="connsiteY444" fmla="*/ 433894 h 1016888"/>
              <a:gd name="connsiteX445" fmla="*/ 1438119 w 5980691"/>
              <a:gd name="connsiteY445" fmla="*/ 413685 h 1016888"/>
              <a:gd name="connsiteX446" fmla="*/ 1478420 w 5980691"/>
              <a:gd name="connsiteY446" fmla="*/ 427158 h 1016888"/>
              <a:gd name="connsiteX447" fmla="*/ 1464986 w 5980691"/>
              <a:gd name="connsiteY447" fmla="*/ 413685 h 1016888"/>
              <a:gd name="connsiteX448" fmla="*/ 1559024 w 5980691"/>
              <a:gd name="connsiteY448" fmla="*/ 427158 h 1016888"/>
              <a:gd name="connsiteX449" fmla="*/ 1565742 w 5980691"/>
              <a:gd name="connsiteY449" fmla="*/ 406949 h 1016888"/>
              <a:gd name="connsiteX450" fmla="*/ 1700081 w 5980691"/>
              <a:gd name="connsiteY450" fmla="*/ 440630 h 1016888"/>
              <a:gd name="connsiteX451" fmla="*/ 1693365 w 5980691"/>
              <a:gd name="connsiteY451" fmla="*/ 454102 h 1016888"/>
              <a:gd name="connsiteX452" fmla="*/ 1740385 w 5980691"/>
              <a:gd name="connsiteY452" fmla="*/ 467574 h 1016888"/>
              <a:gd name="connsiteX453" fmla="*/ 1653063 w 5980691"/>
              <a:gd name="connsiteY453" fmla="*/ 487783 h 1016888"/>
              <a:gd name="connsiteX454" fmla="*/ 1706799 w 5980691"/>
              <a:gd name="connsiteY454" fmla="*/ 521465 h 1016888"/>
              <a:gd name="connsiteX455" fmla="*/ 1733667 w 5980691"/>
              <a:gd name="connsiteY455" fmla="*/ 521465 h 1016888"/>
              <a:gd name="connsiteX456" fmla="*/ 1773968 w 5980691"/>
              <a:gd name="connsiteY456" fmla="*/ 501257 h 1016888"/>
              <a:gd name="connsiteX457" fmla="*/ 1773968 w 5980691"/>
              <a:gd name="connsiteY457" fmla="*/ 521465 h 1016888"/>
              <a:gd name="connsiteX458" fmla="*/ 1713515 w 5980691"/>
              <a:gd name="connsiteY458" fmla="*/ 548410 h 1016888"/>
              <a:gd name="connsiteX459" fmla="*/ 1706799 w 5980691"/>
              <a:gd name="connsiteY459" fmla="*/ 528202 h 1016888"/>
              <a:gd name="connsiteX460" fmla="*/ 1693365 w 5980691"/>
              <a:gd name="connsiteY460" fmla="*/ 561882 h 1016888"/>
              <a:gd name="connsiteX461" fmla="*/ 1747101 w 5980691"/>
              <a:gd name="connsiteY461" fmla="*/ 548410 h 1016888"/>
              <a:gd name="connsiteX462" fmla="*/ 1881442 w 5980691"/>
              <a:gd name="connsiteY462" fmla="*/ 541674 h 1016888"/>
              <a:gd name="connsiteX463" fmla="*/ 1888158 w 5980691"/>
              <a:gd name="connsiteY463" fmla="*/ 561882 h 1016888"/>
              <a:gd name="connsiteX464" fmla="*/ 1975479 w 5980691"/>
              <a:gd name="connsiteY464" fmla="*/ 528202 h 1016888"/>
              <a:gd name="connsiteX465" fmla="*/ 1982197 w 5980691"/>
              <a:gd name="connsiteY465" fmla="*/ 555146 h 1016888"/>
              <a:gd name="connsiteX466" fmla="*/ 1868008 w 5980691"/>
              <a:gd name="connsiteY466" fmla="*/ 588827 h 1016888"/>
              <a:gd name="connsiteX467" fmla="*/ 1881442 w 5980691"/>
              <a:gd name="connsiteY467" fmla="*/ 609035 h 1016888"/>
              <a:gd name="connsiteX468" fmla="*/ 2042649 w 5980691"/>
              <a:gd name="connsiteY468" fmla="*/ 595563 h 1016888"/>
              <a:gd name="connsiteX469" fmla="*/ 2029215 w 5980691"/>
              <a:gd name="connsiteY469" fmla="*/ 609035 h 1016888"/>
              <a:gd name="connsiteX470" fmla="*/ 2190424 w 5980691"/>
              <a:gd name="connsiteY470" fmla="*/ 588827 h 1016888"/>
              <a:gd name="connsiteX471" fmla="*/ 2176990 w 5980691"/>
              <a:gd name="connsiteY471" fmla="*/ 609035 h 1016888"/>
              <a:gd name="connsiteX472" fmla="*/ 2250878 w 5980691"/>
              <a:gd name="connsiteY472" fmla="*/ 609035 h 1016888"/>
              <a:gd name="connsiteX473" fmla="*/ 2264312 w 5980691"/>
              <a:gd name="connsiteY473" fmla="*/ 635979 h 1016888"/>
              <a:gd name="connsiteX474" fmla="*/ 2311329 w 5980691"/>
              <a:gd name="connsiteY474" fmla="*/ 622507 h 1016888"/>
              <a:gd name="connsiteX475" fmla="*/ 2297895 w 5980691"/>
              <a:gd name="connsiteY475" fmla="*/ 629243 h 1016888"/>
              <a:gd name="connsiteX476" fmla="*/ 2311329 w 5980691"/>
              <a:gd name="connsiteY476" fmla="*/ 629243 h 1016888"/>
              <a:gd name="connsiteX477" fmla="*/ 2438953 w 5980691"/>
              <a:gd name="connsiteY477" fmla="*/ 629243 h 1016888"/>
              <a:gd name="connsiteX478" fmla="*/ 2438953 w 5980691"/>
              <a:gd name="connsiteY478" fmla="*/ 642716 h 1016888"/>
              <a:gd name="connsiteX479" fmla="*/ 2606880 w 5980691"/>
              <a:gd name="connsiteY479" fmla="*/ 635979 h 1016888"/>
              <a:gd name="connsiteX480" fmla="*/ 2606880 w 5980691"/>
              <a:gd name="connsiteY480" fmla="*/ 629243 h 1016888"/>
              <a:gd name="connsiteX481" fmla="*/ 2680767 w 5980691"/>
              <a:gd name="connsiteY481" fmla="*/ 629243 h 1016888"/>
              <a:gd name="connsiteX482" fmla="*/ 2674049 w 5980691"/>
              <a:gd name="connsiteY482" fmla="*/ 649452 h 1016888"/>
              <a:gd name="connsiteX483" fmla="*/ 2700917 w 5980691"/>
              <a:gd name="connsiteY483" fmla="*/ 622507 h 1016888"/>
              <a:gd name="connsiteX484" fmla="*/ 2694201 w 5980691"/>
              <a:gd name="connsiteY484" fmla="*/ 642716 h 1016888"/>
              <a:gd name="connsiteX485" fmla="*/ 2761371 w 5980691"/>
              <a:gd name="connsiteY485" fmla="*/ 642716 h 1016888"/>
              <a:gd name="connsiteX486" fmla="*/ 2781521 w 5980691"/>
              <a:gd name="connsiteY486" fmla="*/ 635979 h 1016888"/>
              <a:gd name="connsiteX487" fmla="*/ 2774805 w 5980691"/>
              <a:gd name="connsiteY487" fmla="*/ 609035 h 1016888"/>
              <a:gd name="connsiteX488" fmla="*/ 2788239 w 5980691"/>
              <a:gd name="connsiteY488" fmla="*/ 615771 h 1016888"/>
              <a:gd name="connsiteX489" fmla="*/ 2781521 w 5980691"/>
              <a:gd name="connsiteY489" fmla="*/ 629243 h 1016888"/>
              <a:gd name="connsiteX490" fmla="*/ 2794954 w 5980691"/>
              <a:gd name="connsiteY490" fmla="*/ 642716 h 1016888"/>
              <a:gd name="connsiteX491" fmla="*/ 2815106 w 5980691"/>
              <a:gd name="connsiteY491" fmla="*/ 615771 h 1016888"/>
              <a:gd name="connsiteX492" fmla="*/ 2815106 w 5980691"/>
              <a:gd name="connsiteY492" fmla="*/ 642716 h 1016888"/>
              <a:gd name="connsiteX493" fmla="*/ 2942730 w 5980691"/>
              <a:gd name="connsiteY493" fmla="*/ 622507 h 1016888"/>
              <a:gd name="connsiteX494" fmla="*/ 3023333 w 5980691"/>
              <a:gd name="connsiteY494" fmla="*/ 649452 h 1016888"/>
              <a:gd name="connsiteX495" fmla="*/ 3056919 w 5980691"/>
              <a:gd name="connsiteY495" fmla="*/ 669660 h 1016888"/>
              <a:gd name="connsiteX496" fmla="*/ 3063637 w 5980691"/>
              <a:gd name="connsiteY496" fmla="*/ 669660 h 1016888"/>
              <a:gd name="connsiteX497" fmla="*/ 3056919 w 5980691"/>
              <a:gd name="connsiteY497" fmla="*/ 642716 h 1016888"/>
              <a:gd name="connsiteX498" fmla="*/ 3083787 w 5980691"/>
              <a:gd name="connsiteY498" fmla="*/ 676396 h 1016888"/>
              <a:gd name="connsiteX499" fmla="*/ 3056919 w 5980691"/>
              <a:gd name="connsiteY499" fmla="*/ 676396 h 1016888"/>
              <a:gd name="connsiteX500" fmla="*/ 3097221 w 5980691"/>
              <a:gd name="connsiteY500" fmla="*/ 676396 h 1016888"/>
              <a:gd name="connsiteX501" fmla="*/ 3083787 w 5980691"/>
              <a:gd name="connsiteY501" fmla="*/ 662924 h 1016888"/>
              <a:gd name="connsiteX502" fmla="*/ 3171108 w 5980691"/>
              <a:gd name="connsiteY502" fmla="*/ 676396 h 1016888"/>
              <a:gd name="connsiteX503" fmla="*/ 3177826 w 5980691"/>
              <a:gd name="connsiteY503" fmla="*/ 635979 h 1016888"/>
              <a:gd name="connsiteX504" fmla="*/ 3097221 w 5980691"/>
              <a:gd name="connsiteY504" fmla="*/ 615771 h 1016888"/>
              <a:gd name="connsiteX505" fmla="*/ 3124089 w 5980691"/>
              <a:gd name="connsiteY505" fmla="*/ 595563 h 1016888"/>
              <a:gd name="connsiteX506" fmla="*/ 3171108 w 5980691"/>
              <a:gd name="connsiteY506" fmla="*/ 609035 h 1016888"/>
              <a:gd name="connsiteX507" fmla="*/ 3191260 w 5980691"/>
              <a:gd name="connsiteY507" fmla="*/ 588827 h 1016888"/>
              <a:gd name="connsiteX508" fmla="*/ 3276272 w 5980691"/>
              <a:gd name="connsiteY508" fmla="*/ 590720 h 1016888"/>
              <a:gd name="connsiteX509" fmla="*/ 3289255 w 5980691"/>
              <a:gd name="connsiteY509" fmla="*/ 601307 h 1016888"/>
              <a:gd name="connsiteX510" fmla="*/ 3285298 w 5980691"/>
              <a:gd name="connsiteY510" fmla="*/ 602299 h 1016888"/>
              <a:gd name="connsiteX511" fmla="*/ 3312165 w 5980691"/>
              <a:gd name="connsiteY511" fmla="*/ 609035 h 1016888"/>
              <a:gd name="connsiteX512" fmla="*/ 3312165 w 5980691"/>
              <a:gd name="connsiteY512" fmla="*/ 595563 h 1016888"/>
              <a:gd name="connsiteX513" fmla="*/ 3412921 w 5980691"/>
              <a:gd name="connsiteY513" fmla="*/ 595563 h 1016888"/>
              <a:gd name="connsiteX514" fmla="*/ 3493524 w 5980691"/>
              <a:gd name="connsiteY514" fmla="*/ 575354 h 1016888"/>
              <a:gd name="connsiteX515" fmla="*/ 3520392 w 5980691"/>
              <a:gd name="connsiteY515" fmla="*/ 602299 h 1016888"/>
              <a:gd name="connsiteX516" fmla="*/ 3533828 w 5980691"/>
              <a:gd name="connsiteY516" fmla="*/ 602299 h 1016888"/>
              <a:gd name="connsiteX517" fmla="*/ 3728621 w 5980691"/>
              <a:gd name="connsiteY517" fmla="*/ 568618 h 1016888"/>
              <a:gd name="connsiteX518" fmla="*/ 3748771 w 5980691"/>
              <a:gd name="connsiteY518" fmla="*/ 582090 h 1016888"/>
              <a:gd name="connsiteX519" fmla="*/ 3742055 w 5980691"/>
              <a:gd name="connsiteY519" fmla="*/ 561882 h 1016888"/>
              <a:gd name="connsiteX520" fmla="*/ 3768923 w 5980691"/>
              <a:gd name="connsiteY520" fmla="*/ 575354 h 1016888"/>
              <a:gd name="connsiteX521" fmla="*/ 3768923 w 5980691"/>
              <a:gd name="connsiteY521" fmla="*/ 602299 h 1016888"/>
              <a:gd name="connsiteX522" fmla="*/ 3728621 w 5980691"/>
              <a:gd name="connsiteY522" fmla="*/ 588827 h 1016888"/>
              <a:gd name="connsiteX523" fmla="*/ 3755489 w 5980691"/>
              <a:gd name="connsiteY523" fmla="*/ 602299 h 1016888"/>
              <a:gd name="connsiteX524" fmla="*/ 3728621 w 5980691"/>
              <a:gd name="connsiteY524" fmla="*/ 602299 h 1016888"/>
              <a:gd name="connsiteX525" fmla="*/ 3782357 w 5980691"/>
              <a:gd name="connsiteY525" fmla="*/ 622507 h 1016888"/>
              <a:gd name="connsiteX526" fmla="*/ 3513676 w 5980691"/>
              <a:gd name="connsiteY526" fmla="*/ 629243 h 1016888"/>
              <a:gd name="connsiteX527" fmla="*/ 3493524 w 5980691"/>
              <a:gd name="connsiteY527" fmla="*/ 609035 h 1016888"/>
              <a:gd name="connsiteX528" fmla="*/ 3473375 w 5980691"/>
              <a:gd name="connsiteY528" fmla="*/ 629243 h 1016888"/>
              <a:gd name="connsiteX529" fmla="*/ 3446507 w 5980691"/>
              <a:gd name="connsiteY529" fmla="*/ 609035 h 1016888"/>
              <a:gd name="connsiteX530" fmla="*/ 3419639 w 5980691"/>
              <a:gd name="connsiteY530" fmla="*/ 642716 h 1016888"/>
              <a:gd name="connsiteX531" fmla="*/ 3406205 w 5980691"/>
              <a:gd name="connsiteY531" fmla="*/ 629243 h 1016888"/>
              <a:gd name="connsiteX532" fmla="*/ 3339033 w 5980691"/>
              <a:gd name="connsiteY532" fmla="*/ 649452 h 1016888"/>
              <a:gd name="connsiteX533" fmla="*/ 3271864 w 5980691"/>
              <a:gd name="connsiteY533" fmla="*/ 649452 h 1016888"/>
              <a:gd name="connsiteX534" fmla="*/ 3332317 w 5980691"/>
              <a:gd name="connsiteY534" fmla="*/ 662924 h 1016888"/>
              <a:gd name="connsiteX535" fmla="*/ 3406205 w 5980691"/>
              <a:gd name="connsiteY535" fmla="*/ 676396 h 1016888"/>
              <a:gd name="connsiteX536" fmla="*/ 3392769 w 5980691"/>
              <a:gd name="connsiteY536" fmla="*/ 696605 h 1016888"/>
              <a:gd name="connsiteX537" fmla="*/ 3399487 w 5980691"/>
              <a:gd name="connsiteY537" fmla="*/ 716813 h 1016888"/>
              <a:gd name="connsiteX538" fmla="*/ 3439789 w 5980691"/>
              <a:gd name="connsiteY538" fmla="*/ 696605 h 1016888"/>
              <a:gd name="connsiteX539" fmla="*/ 3547262 w 5980691"/>
              <a:gd name="connsiteY539" fmla="*/ 730285 h 1016888"/>
              <a:gd name="connsiteX540" fmla="*/ 3561535 w 5980691"/>
              <a:gd name="connsiteY540" fmla="*/ 724392 h 1016888"/>
              <a:gd name="connsiteX541" fmla="*/ 3568370 w 5980691"/>
              <a:gd name="connsiteY541" fmla="*/ 724094 h 1016888"/>
              <a:gd name="connsiteX542" fmla="*/ 3592600 w 5980691"/>
              <a:gd name="connsiteY542" fmla="*/ 737864 h 1016888"/>
              <a:gd name="connsiteX543" fmla="*/ 3627866 w 5980691"/>
              <a:gd name="connsiteY543" fmla="*/ 737021 h 1016888"/>
              <a:gd name="connsiteX544" fmla="*/ 3600998 w 5980691"/>
              <a:gd name="connsiteY544" fmla="*/ 730285 h 1016888"/>
              <a:gd name="connsiteX545" fmla="*/ 3654733 w 5980691"/>
              <a:gd name="connsiteY545" fmla="*/ 716813 h 1016888"/>
              <a:gd name="connsiteX546" fmla="*/ 3641300 w 5980691"/>
              <a:gd name="connsiteY546" fmla="*/ 730285 h 1016888"/>
              <a:gd name="connsiteX547" fmla="*/ 3715187 w 5980691"/>
              <a:gd name="connsiteY547" fmla="*/ 743757 h 1016888"/>
              <a:gd name="connsiteX548" fmla="*/ 3708469 w 5980691"/>
              <a:gd name="connsiteY548" fmla="*/ 723549 h 1016888"/>
              <a:gd name="connsiteX549" fmla="*/ 3728621 w 5980691"/>
              <a:gd name="connsiteY549" fmla="*/ 723549 h 1016888"/>
              <a:gd name="connsiteX550" fmla="*/ 3775641 w 5980691"/>
              <a:gd name="connsiteY550" fmla="*/ 723549 h 1016888"/>
              <a:gd name="connsiteX551" fmla="*/ 3802509 w 5980691"/>
              <a:gd name="connsiteY551" fmla="*/ 730285 h 1016888"/>
              <a:gd name="connsiteX552" fmla="*/ 3728621 w 5980691"/>
              <a:gd name="connsiteY552" fmla="*/ 750494 h 1016888"/>
              <a:gd name="connsiteX553" fmla="*/ 3775641 w 5980691"/>
              <a:gd name="connsiteY553" fmla="*/ 757230 h 1016888"/>
              <a:gd name="connsiteX554" fmla="*/ 3856244 w 5980691"/>
              <a:gd name="connsiteY554" fmla="*/ 797646 h 1016888"/>
              <a:gd name="connsiteX555" fmla="*/ 3983868 w 5980691"/>
              <a:gd name="connsiteY555" fmla="*/ 797646 h 1016888"/>
              <a:gd name="connsiteX556" fmla="*/ 4030887 w 5980691"/>
              <a:gd name="connsiteY556" fmla="*/ 811119 h 1016888"/>
              <a:gd name="connsiteX557" fmla="*/ 4017453 w 5980691"/>
              <a:gd name="connsiteY557" fmla="*/ 790910 h 1016888"/>
              <a:gd name="connsiteX558" fmla="*/ 3990584 w 5980691"/>
              <a:gd name="connsiteY558" fmla="*/ 804383 h 1016888"/>
              <a:gd name="connsiteX559" fmla="*/ 4037603 w 5980691"/>
              <a:gd name="connsiteY559" fmla="*/ 804383 h 1016888"/>
              <a:gd name="connsiteX560" fmla="*/ 4171944 w 5980691"/>
              <a:gd name="connsiteY560" fmla="*/ 831329 h 1016888"/>
              <a:gd name="connsiteX561" fmla="*/ 4158511 w 5980691"/>
              <a:gd name="connsiteY561" fmla="*/ 817855 h 1016888"/>
              <a:gd name="connsiteX562" fmla="*/ 4286134 w 5980691"/>
              <a:gd name="connsiteY562" fmla="*/ 817855 h 1016888"/>
              <a:gd name="connsiteX563" fmla="*/ 4338190 w 5980691"/>
              <a:gd name="connsiteY563" fmla="*/ 813646 h 1016888"/>
              <a:gd name="connsiteX564" fmla="*/ 4399401 w 5980691"/>
              <a:gd name="connsiteY564" fmla="*/ 824430 h 1016888"/>
              <a:gd name="connsiteX565" fmla="*/ 4393606 w 5980691"/>
              <a:gd name="connsiteY565" fmla="*/ 824591 h 1016888"/>
              <a:gd name="connsiteX566" fmla="*/ 4400323 w 5980691"/>
              <a:gd name="connsiteY566" fmla="*/ 824591 h 1016888"/>
              <a:gd name="connsiteX567" fmla="*/ 4399401 w 5980691"/>
              <a:gd name="connsiteY567" fmla="*/ 824430 h 1016888"/>
              <a:gd name="connsiteX568" fmla="*/ 4543897 w 5980691"/>
              <a:gd name="connsiteY568" fmla="*/ 820382 h 1016888"/>
              <a:gd name="connsiteX569" fmla="*/ 4689153 w 5980691"/>
              <a:gd name="connsiteY569" fmla="*/ 811119 h 1016888"/>
              <a:gd name="connsiteX570" fmla="*/ 4682438 w 5980691"/>
              <a:gd name="connsiteY570" fmla="*/ 838065 h 1016888"/>
              <a:gd name="connsiteX571" fmla="*/ 4709306 w 5980691"/>
              <a:gd name="connsiteY571" fmla="*/ 817855 h 1016888"/>
              <a:gd name="connsiteX572" fmla="*/ 4910817 w 5980691"/>
              <a:gd name="connsiteY572" fmla="*/ 817855 h 1016888"/>
              <a:gd name="connsiteX573" fmla="*/ 4910817 w 5980691"/>
              <a:gd name="connsiteY573" fmla="*/ 831329 h 1016888"/>
              <a:gd name="connsiteX574" fmla="*/ 4924250 w 5980691"/>
              <a:gd name="connsiteY574" fmla="*/ 838065 h 1016888"/>
              <a:gd name="connsiteX575" fmla="*/ 5025006 w 5980691"/>
              <a:gd name="connsiteY575" fmla="*/ 817855 h 1016888"/>
              <a:gd name="connsiteX576" fmla="*/ 5025006 w 5980691"/>
              <a:gd name="connsiteY576" fmla="*/ 838065 h 1016888"/>
              <a:gd name="connsiteX577" fmla="*/ 5051873 w 5980691"/>
              <a:gd name="connsiteY577" fmla="*/ 838065 h 1016888"/>
              <a:gd name="connsiteX578" fmla="*/ 5051873 w 5980691"/>
              <a:gd name="connsiteY578" fmla="*/ 817855 h 1016888"/>
              <a:gd name="connsiteX579" fmla="*/ 5132477 w 5980691"/>
              <a:gd name="connsiteY579" fmla="*/ 838065 h 1016888"/>
              <a:gd name="connsiteX580" fmla="*/ 5139195 w 5980691"/>
              <a:gd name="connsiteY580" fmla="*/ 858274 h 1016888"/>
              <a:gd name="connsiteX581" fmla="*/ 5186213 w 5980691"/>
              <a:gd name="connsiteY581" fmla="*/ 858274 h 1016888"/>
              <a:gd name="connsiteX582" fmla="*/ 5172779 w 5980691"/>
              <a:gd name="connsiteY582" fmla="*/ 878482 h 1016888"/>
              <a:gd name="connsiteX583" fmla="*/ 5313836 w 5980691"/>
              <a:gd name="connsiteY583" fmla="*/ 891954 h 1016888"/>
              <a:gd name="connsiteX584" fmla="*/ 5286968 w 5980691"/>
              <a:gd name="connsiteY584" fmla="*/ 918899 h 1016888"/>
              <a:gd name="connsiteX585" fmla="*/ 5401157 w 5980691"/>
              <a:gd name="connsiteY585" fmla="*/ 912162 h 1016888"/>
              <a:gd name="connsiteX586" fmla="*/ 5407875 w 5980691"/>
              <a:gd name="connsiteY586" fmla="*/ 898690 h 1016888"/>
              <a:gd name="connsiteX587" fmla="*/ 5501913 w 5980691"/>
              <a:gd name="connsiteY587" fmla="*/ 905426 h 1016888"/>
              <a:gd name="connsiteX588" fmla="*/ 5616102 w 5980691"/>
              <a:gd name="connsiteY588" fmla="*/ 959315 h 1016888"/>
              <a:gd name="connsiteX589" fmla="*/ 5703424 w 5980691"/>
              <a:gd name="connsiteY589" fmla="*/ 972788 h 1016888"/>
              <a:gd name="connsiteX590" fmla="*/ 5716857 w 5980691"/>
              <a:gd name="connsiteY590" fmla="*/ 952579 h 1016888"/>
              <a:gd name="connsiteX591" fmla="*/ 5716857 w 5980691"/>
              <a:gd name="connsiteY591" fmla="*/ 966051 h 1016888"/>
              <a:gd name="connsiteX592" fmla="*/ 5743725 w 5980691"/>
              <a:gd name="connsiteY592" fmla="*/ 959315 h 1016888"/>
              <a:gd name="connsiteX593" fmla="*/ 5730291 w 5980691"/>
              <a:gd name="connsiteY593" fmla="*/ 952579 h 1016888"/>
              <a:gd name="connsiteX594" fmla="*/ 5817613 w 5980691"/>
              <a:gd name="connsiteY594" fmla="*/ 952579 h 1016888"/>
              <a:gd name="connsiteX595" fmla="*/ 5750443 w 5980691"/>
              <a:gd name="connsiteY595" fmla="*/ 952579 h 1016888"/>
              <a:gd name="connsiteX596" fmla="*/ 5743725 w 5980691"/>
              <a:gd name="connsiteY596" fmla="*/ 966051 h 1016888"/>
              <a:gd name="connsiteX597" fmla="*/ 5777311 w 5980691"/>
              <a:gd name="connsiteY597" fmla="*/ 972788 h 1016888"/>
              <a:gd name="connsiteX598" fmla="*/ 5817613 w 5980691"/>
              <a:gd name="connsiteY598" fmla="*/ 999732 h 1016888"/>
              <a:gd name="connsiteX599" fmla="*/ 5837765 w 5980691"/>
              <a:gd name="connsiteY599" fmla="*/ 972788 h 1016888"/>
              <a:gd name="connsiteX600" fmla="*/ 5911323 w 5980691"/>
              <a:gd name="connsiteY600" fmla="*/ 1008520 h 1016888"/>
              <a:gd name="connsiteX601" fmla="*/ 5916485 w 5980691"/>
              <a:gd name="connsiteY601" fmla="*/ 1016888 h 1016888"/>
              <a:gd name="connsiteX602" fmla="*/ 0 w 5980691"/>
              <a:gd name="connsiteY602" fmla="*/ 1016888 h 1016888"/>
              <a:gd name="connsiteX603" fmla="*/ 0 w 5980691"/>
              <a:gd name="connsiteY603" fmla="*/ 11804 h 1016888"/>
              <a:gd name="connsiteX604" fmla="*/ 7393 w 5980691"/>
              <a:gd name="connsiteY604" fmla="*/ 16252 h 1016888"/>
              <a:gd name="connsiteX605" fmla="*/ 0 w 5980691"/>
              <a:gd name="connsiteY605" fmla="*/ 27785 h 1016888"/>
              <a:gd name="connsiteX606" fmla="*/ 26218 w 5980691"/>
              <a:gd name="connsiteY606" fmla="*/ 1116 h 1016888"/>
              <a:gd name="connsiteX607" fmla="*/ 39024 w 5980691"/>
              <a:gd name="connsiteY607" fmla="*/ 17126 h 1016888"/>
              <a:gd name="connsiteX608" fmla="*/ 13411 w 5980691"/>
              <a:gd name="connsiteY608" fmla="*/ 23529 h 1016888"/>
              <a:gd name="connsiteX609" fmla="*/ 26218 w 5980691"/>
              <a:gd name="connsiteY609" fmla="*/ 1116 h 101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Lst>
            <a:rect l="l" t="t" r="r" b="b"/>
            <a:pathLst>
              <a:path w="5980691" h="1016888">
                <a:moveTo>
                  <a:pt x="5966227" y="1013204"/>
                </a:moveTo>
                <a:lnTo>
                  <a:pt x="5980691" y="1016888"/>
                </a:lnTo>
                <a:lnTo>
                  <a:pt x="5928824" y="1016888"/>
                </a:lnTo>
                <a:lnTo>
                  <a:pt x="5940723" y="1013415"/>
                </a:lnTo>
                <a:cubicBezTo>
                  <a:pt x="5948805" y="1012362"/>
                  <a:pt x="5957411" y="1012362"/>
                  <a:pt x="5966227" y="1013204"/>
                </a:cubicBezTo>
                <a:close/>
                <a:moveTo>
                  <a:pt x="5529894" y="914395"/>
                </a:moveTo>
                <a:cubicBezTo>
                  <a:pt x="5536297" y="916795"/>
                  <a:pt x="5542701" y="923198"/>
                  <a:pt x="5542701" y="932804"/>
                </a:cubicBezTo>
                <a:cubicBezTo>
                  <a:pt x="5529894" y="932804"/>
                  <a:pt x="5529894" y="919998"/>
                  <a:pt x="5517087" y="919998"/>
                </a:cubicBezTo>
                <a:cubicBezTo>
                  <a:pt x="5517087" y="913594"/>
                  <a:pt x="5523491" y="911993"/>
                  <a:pt x="5529894" y="914395"/>
                </a:cubicBezTo>
                <a:close/>
                <a:moveTo>
                  <a:pt x="5254550" y="872611"/>
                </a:moveTo>
                <a:cubicBezTo>
                  <a:pt x="5267357" y="865568"/>
                  <a:pt x="5260953" y="893743"/>
                  <a:pt x="5280163" y="886700"/>
                </a:cubicBezTo>
                <a:cubicBezTo>
                  <a:pt x="5273760" y="900788"/>
                  <a:pt x="5254550" y="893743"/>
                  <a:pt x="5254550" y="872611"/>
                </a:cubicBezTo>
                <a:close/>
                <a:moveTo>
                  <a:pt x="4185193" y="756711"/>
                </a:moveTo>
                <a:cubicBezTo>
                  <a:pt x="4178332" y="772721"/>
                  <a:pt x="4150887" y="764716"/>
                  <a:pt x="4137167" y="772721"/>
                </a:cubicBezTo>
                <a:cubicBezTo>
                  <a:pt x="4144028" y="756711"/>
                  <a:pt x="4157748" y="756711"/>
                  <a:pt x="4185193" y="756711"/>
                </a:cubicBezTo>
                <a:close/>
                <a:moveTo>
                  <a:pt x="3580846" y="723549"/>
                </a:moveTo>
                <a:cubicBezTo>
                  <a:pt x="3587564" y="726917"/>
                  <a:pt x="3585884" y="728601"/>
                  <a:pt x="3581687" y="728601"/>
                </a:cubicBezTo>
                <a:lnTo>
                  <a:pt x="3568886" y="724071"/>
                </a:lnTo>
                <a:close/>
                <a:moveTo>
                  <a:pt x="3567412" y="723549"/>
                </a:moveTo>
                <a:lnTo>
                  <a:pt x="3568886" y="724071"/>
                </a:lnTo>
                <a:lnTo>
                  <a:pt x="3568370" y="724094"/>
                </a:lnTo>
                <a:close/>
                <a:moveTo>
                  <a:pt x="3768973" y="705485"/>
                </a:moveTo>
                <a:cubicBezTo>
                  <a:pt x="3762570" y="711888"/>
                  <a:pt x="3768973" y="724695"/>
                  <a:pt x="3756167" y="724695"/>
                </a:cubicBezTo>
                <a:cubicBezTo>
                  <a:pt x="3756167" y="711888"/>
                  <a:pt x="3756167" y="699081"/>
                  <a:pt x="3768973" y="705485"/>
                </a:cubicBezTo>
                <a:close/>
                <a:moveTo>
                  <a:pt x="3720949" y="705485"/>
                </a:moveTo>
                <a:cubicBezTo>
                  <a:pt x="3720949" y="718291"/>
                  <a:pt x="3708142" y="718291"/>
                  <a:pt x="3695336" y="718291"/>
                </a:cubicBezTo>
                <a:cubicBezTo>
                  <a:pt x="3695336" y="705485"/>
                  <a:pt x="3708142" y="705485"/>
                  <a:pt x="3720949" y="705485"/>
                </a:cubicBezTo>
                <a:close/>
                <a:moveTo>
                  <a:pt x="4271637" y="670267"/>
                </a:moveTo>
                <a:cubicBezTo>
                  <a:pt x="4265234" y="684675"/>
                  <a:pt x="4258830" y="691879"/>
                  <a:pt x="4252428" y="699083"/>
                </a:cubicBezTo>
                <a:cubicBezTo>
                  <a:pt x="4246024" y="691879"/>
                  <a:pt x="4265234" y="684675"/>
                  <a:pt x="4252428" y="684675"/>
                </a:cubicBezTo>
                <a:cubicBezTo>
                  <a:pt x="4258830" y="670267"/>
                  <a:pt x="4265234" y="670267"/>
                  <a:pt x="4271637" y="670267"/>
                </a:cubicBezTo>
                <a:close/>
                <a:moveTo>
                  <a:pt x="4092343" y="670267"/>
                </a:moveTo>
                <a:cubicBezTo>
                  <a:pt x="4085299" y="684141"/>
                  <a:pt x="4071211" y="691079"/>
                  <a:pt x="4085299" y="698016"/>
                </a:cubicBezTo>
                <a:cubicBezTo>
                  <a:pt x="4092343" y="711890"/>
                  <a:pt x="4064167" y="684141"/>
                  <a:pt x="4057124" y="691079"/>
                </a:cubicBezTo>
                <a:cubicBezTo>
                  <a:pt x="4057124" y="677205"/>
                  <a:pt x="4078256" y="677205"/>
                  <a:pt x="4092343" y="670267"/>
                </a:cubicBezTo>
                <a:close/>
                <a:moveTo>
                  <a:pt x="4206323" y="666998"/>
                </a:moveTo>
                <a:cubicBezTo>
                  <a:pt x="4216407" y="667865"/>
                  <a:pt x="4226493" y="671334"/>
                  <a:pt x="4233217" y="671334"/>
                </a:cubicBezTo>
                <a:cubicBezTo>
                  <a:pt x="4199599" y="699083"/>
                  <a:pt x="4145811" y="664398"/>
                  <a:pt x="4118917" y="699083"/>
                </a:cubicBezTo>
                <a:cubicBezTo>
                  <a:pt x="4118917" y="685210"/>
                  <a:pt x="4098747" y="692145"/>
                  <a:pt x="4098747" y="671334"/>
                </a:cubicBezTo>
                <a:cubicBezTo>
                  <a:pt x="4139087" y="685210"/>
                  <a:pt x="4152535" y="657460"/>
                  <a:pt x="4179429" y="678272"/>
                </a:cubicBezTo>
                <a:cubicBezTo>
                  <a:pt x="4186153" y="667865"/>
                  <a:pt x="4196237" y="666131"/>
                  <a:pt x="4206323" y="666998"/>
                </a:cubicBezTo>
                <a:close/>
                <a:moveTo>
                  <a:pt x="3568344" y="658561"/>
                </a:moveTo>
                <a:cubicBezTo>
                  <a:pt x="3571488" y="658061"/>
                  <a:pt x="3575173" y="658661"/>
                  <a:pt x="3579075" y="659862"/>
                </a:cubicBezTo>
                <a:cubicBezTo>
                  <a:pt x="3586880" y="662262"/>
                  <a:pt x="3595550" y="667064"/>
                  <a:pt x="3602488" y="670267"/>
                </a:cubicBezTo>
                <a:cubicBezTo>
                  <a:pt x="3588615" y="683074"/>
                  <a:pt x="3574739" y="657460"/>
                  <a:pt x="3560865" y="663864"/>
                </a:cubicBezTo>
                <a:cubicBezTo>
                  <a:pt x="3562600" y="660662"/>
                  <a:pt x="3565201" y="659061"/>
                  <a:pt x="3568344" y="658561"/>
                </a:cubicBezTo>
                <a:close/>
                <a:moveTo>
                  <a:pt x="3730842" y="652058"/>
                </a:moveTo>
                <a:cubicBezTo>
                  <a:pt x="3732981" y="651457"/>
                  <a:pt x="3735907" y="651858"/>
                  <a:pt x="3739058" y="652658"/>
                </a:cubicBezTo>
                <a:cubicBezTo>
                  <a:pt x="3745363" y="654258"/>
                  <a:pt x="3752567" y="657460"/>
                  <a:pt x="3756169" y="657460"/>
                </a:cubicBezTo>
                <a:cubicBezTo>
                  <a:pt x="3748965" y="670267"/>
                  <a:pt x="3734557" y="651057"/>
                  <a:pt x="3727353" y="657460"/>
                </a:cubicBezTo>
                <a:cubicBezTo>
                  <a:pt x="3727353" y="654259"/>
                  <a:pt x="3728704" y="652658"/>
                  <a:pt x="3730842" y="652058"/>
                </a:cubicBezTo>
                <a:close/>
                <a:moveTo>
                  <a:pt x="2730431" y="615625"/>
                </a:moveTo>
                <a:cubicBezTo>
                  <a:pt x="2737635" y="617989"/>
                  <a:pt x="2741237" y="627444"/>
                  <a:pt x="2741237" y="616638"/>
                </a:cubicBezTo>
                <a:cubicBezTo>
                  <a:pt x="2754044" y="631046"/>
                  <a:pt x="2728430" y="623842"/>
                  <a:pt x="2728430" y="638250"/>
                </a:cubicBezTo>
                <a:cubicBezTo>
                  <a:pt x="2722027" y="638250"/>
                  <a:pt x="2722027" y="631046"/>
                  <a:pt x="2722027" y="616638"/>
                </a:cubicBezTo>
                <a:cubicBezTo>
                  <a:pt x="2725229" y="614837"/>
                  <a:pt x="2728030" y="614837"/>
                  <a:pt x="2730431" y="615625"/>
                </a:cubicBezTo>
                <a:close/>
                <a:moveTo>
                  <a:pt x="2407261" y="611436"/>
                </a:moveTo>
                <a:cubicBezTo>
                  <a:pt x="2408662" y="611435"/>
                  <a:pt x="2410663" y="612636"/>
                  <a:pt x="2413065" y="614236"/>
                </a:cubicBezTo>
                <a:cubicBezTo>
                  <a:pt x="2417867" y="617439"/>
                  <a:pt x="2424270" y="622241"/>
                  <a:pt x="2430674" y="622241"/>
                </a:cubicBezTo>
                <a:cubicBezTo>
                  <a:pt x="2424270" y="628644"/>
                  <a:pt x="2411464" y="622241"/>
                  <a:pt x="2405060" y="622241"/>
                </a:cubicBezTo>
                <a:cubicBezTo>
                  <a:pt x="2411464" y="622241"/>
                  <a:pt x="2411464" y="615838"/>
                  <a:pt x="2405060" y="615838"/>
                </a:cubicBezTo>
                <a:cubicBezTo>
                  <a:pt x="2405060" y="612636"/>
                  <a:pt x="2405860" y="611435"/>
                  <a:pt x="2407261" y="611436"/>
                </a:cubicBezTo>
                <a:close/>
                <a:moveTo>
                  <a:pt x="3294488" y="605574"/>
                </a:moveTo>
                <a:lnTo>
                  <a:pt x="3298732" y="609035"/>
                </a:lnTo>
                <a:cubicBezTo>
                  <a:pt x="3297053" y="609035"/>
                  <a:pt x="3295793" y="607772"/>
                  <a:pt x="3294744" y="606088"/>
                </a:cubicBezTo>
                <a:close/>
                <a:moveTo>
                  <a:pt x="3968578" y="603430"/>
                </a:moveTo>
                <a:cubicBezTo>
                  <a:pt x="3973681" y="604231"/>
                  <a:pt x="3977083" y="607833"/>
                  <a:pt x="3977083" y="615838"/>
                </a:cubicBezTo>
                <a:cubicBezTo>
                  <a:pt x="3970278" y="615838"/>
                  <a:pt x="3970278" y="615838"/>
                  <a:pt x="3970278" y="609434"/>
                </a:cubicBezTo>
                <a:cubicBezTo>
                  <a:pt x="3963476" y="609434"/>
                  <a:pt x="3963476" y="615838"/>
                  <a:pt x="3970278" y="615838"/>
                </a:cubicBezTo>
                <a:cubicBezTo>
                  <a:pt x="3956671" y="628644"/>
                  <a:pt x="3929456" y="615838"/>
                  <a:pt x="3922654" y="628644"/>
                </a:cubicBezTo>
                <a:cubicBezTo>
                  <a:pt x="3922654" y="623842"/>
                  <a:pt x="3953271" y="601030"/>
                  <a:pt x="3968578" y="603430"/>
                </a:cubicBezTo>
                <a:close/>
                <a:moveTo>
                  <a:pt x="2942943" y="603031"/>
                </a:moveTo>
                <a:cubicBezTo>
                  <a:pt x="2942943" y="615838"/>
                  <a:pt x="2942943" y="615838"/>
                  <a:pt x="2942943" y="615838"/>
                </a:cubicBezTo>
                <a:cubicBezTo>
                  <a:pt x="2936250" y="609434"/>
                  <a:pt x="2869304" y="622241"/>
                  <a:pt x="2916164" y="609434"/>
                </a:cubicBezTo>
                <a:cubicBezTo>
                  <a:pt x="2929554" y="609434"/>
                  <a:pt x="2929554" y="596628"/>
                  <a:pt x="2942943" y="603031"/>
                </a:cubicBezTo>
                <a:close/>
                <a:moveTo>
                  <a:pt x="3916032" y="600849"/>
                </a:moveTo>
                <a:lnTo>
                  <a:pt x="3917852" y="602676"/>
                </a:lnTo>
                <a:lnTo>
                  <a:pt x="3912209" y="602109"/>
                </a:lnTo>
                <a:close/>
                <a:moveTo>
                  <a:pt x="3292016" y="600615"/>
                </a:moveTo>
                <a:lnTo>
                  <a:pt x="3294488" y="605574"/>
                </a:lnTo>
                <a:lnTo>
                  <a:pt x="3289255" y="601307"/>
                </a:lnTo>
                <a:close/>
                <a:moveTo>
                  <a:pt x="3875829" y="598453"/>
                </a:moveTo>
                <a:lnTo>
                  <a:pt x="3912209" y="602109"/>
                </a:lnTo>
                <a:lnTo>
                  <a:pt x="3897682" y="606901"/>
                </a:lnTo>
                <a:cubicBezTo>
                  <a:pt x="3877512" y="609436"/>
                  <a:pt x="3857339" y="609436"/>
                  <a:pt x="3843893" y="609436"/>
                </a:cubicBezTo>
                <a:cubicBezTo>
                  <a:pt x="3847255" y="599298"/>
                  <a:pt x="3860701" y="597608"/>
                  <a:pt x="3875829" y="598453"/>
                </a:cubicBezTo>
                <a:close/>
                <a:moveTo>
                  <a:pt x="3028896" y="596983"/>
                </a:moveTo>
                <a:cubicBezTo>
                  <a:pt x="3028896" y="624020"/>
                  <a:pt x="3042194" y="590224"/>
                  <a:pt x="3042194" y="610501"/>
                </a:cubicBezTo>
                <a:cubicBezTo>
                  <a:pt x="3035545" y="630780"/>
                  <a:pt x="2982346" y="603743"/>
                  <a:pt x="2969047" y="630780"/>
                </a:cubicBezTo>
                <a:cubicBezTo>
                  <a:pt x="2969047" y="637538"/>
                  <a:pt x="2982346" y="637538"/>
                  <a:pt x="2982346" y="637538"/>
                </a:cubicBezTo>
                <a:cubicBezTo>
                  <a:pt x="2988997" y="651057"/>
                  <a:pt x="2955748" y="637538"/>
                  <a:pt x="2955748" y="624020"/>
                </a:cubicBezTo>
                <a:cubicBezTo>
                  <a:pt x="2969047" y="624020"/>
                  <a:pt x="2975696" y="624020"/>
                  <a:pt x="2969047" y="603743"/>
                </a:cubicBezTo>
                <a:cubicBezTo>
                  <a:pt x="2988997" y="617262"/>
                  <a:pt x="3008945" y="603743"/>
                  <a:pt x="3028896" y="596983"/>
                </a:cubicBezTo>
                <a:close/>
                <a:moveTo>
                  <a:pt x="3077412" y="596628"/>
                </a:moveTo>
                <a:cubicBezTo>
                  <a:pt x="3077412" y="590224"/>
                  <a:pt x="3096622" y="603031"/>
                  <a:pt x="3096622" y="615838"/>
                </a:cubicBezTo>
                <a:cubicBezTo>
                  <a:pt x="3090218" y="615838"/>
                  <a:pt x="3083815" y="603031"/>
                  <a:pt x="3077412" y="596628"/>
                </a:cubicBezTo>
                <a:close/>
                <a:moveTo>
                  <a:pt x="3816999" y="590224"/>
                </a:moveTo>
                <a:cubicBezTo>
                  <a:pt x="3823403" y="596628"/>
                  <a:pt x="3823403" y="609434"/>
                  <a:pt x="3829806" y="609434"/>
                </a:cubicBezTo>
                <a:cubicBezTo>
                  <a:pt x="3829806" y="622241"/>
                  <a:pt x="3823403" y="622241"/>
                  <a:pt x="3816999" y="622241"/>
                </a:cubicBezTo>
                <a:cubicBezTo>
                  <a:pt x="3810596" y="603031"/>
                  <a:pt x="3816999" y="603031"/>
                  <a:pt x="3816999" y="590224"/>
                </a:cubicBezTo>
                <a:close/>
                <a:moveTo>
                  <a:pt x="3803392" y="590224"/>
                </a:moveTo>
                <a:cubicBezTo>
                  <a:pt x="3796188" y="596628"/>
                  <a:pt x="3803392" y="603031"/>
                  <a:pt x="3810596" y="603031"/>
                </a:cubicBezTo>
                <a:cubicBezTo>
                  <a:pt x="3803392" y="609434"/>
                  <a:pt x="3803392" y="628644"/>
                  <a:pt x="3788984" y="628644"/>
                </a:cubicBezTo>
                <a:cubicBezTo>
                  <a:pt x="3781780" y="609434"/>
                  <a:pt x="3796188" y="615838"/>
                  <a:pt x="3803392" y="609434"/>
                </a:cubicBezTo>
                <a:cubicBezTo>
                  <a:pt x="3796188" y="603031"/>
                  <a:pt x="3788984" y="596628"/>
                  <a:pt x="3788984" y="596628"/>
                </a:cubicBezTo>
                <a:cubicBezTo>
                  <a:pt x="3788984" y="590224"/>
                  <a:pt x="3796188" y="590224"/>
                  <a:pt x="3803392" y="590224"/>
                </a:cubicBezTo>
                <a:close/>
                <a:moveTo>
                  <a:pt x="3866584" y="565502"/>
                </a:moveTo>
                <a:cubicBezTo>
                  <a:pt x="3887596" y="563812"/>
                  <a:pt x="3907766" y="568880"/>
                  <a:pt x="3911128" y="589159"/>
                </a:cubicBezTo>
                <a:cubicBezTo>
                  <a:pt x="3931300" y="589159"/>
                  <a:pt x="3938022" y="589159"/>
                  <a:pt x="3951470" y="589159"/>
                </a:cubicBezTo>
                <a:lnTo>
                  <a:pt x="3916032" y="600849"/>
                </a:lnTo>
                <a:lnTo>
                  <a:pt x="3884234" y="568880"/>
                </a:lnTo>
                <a:cubicBezTo>
                  <a:pt x="3884234" y="589159"/>
                  <a:pt x="3843893" y="582399"/>
                  <a:pt x="3816999" y="582399"/>
                </a:cubicBezTo>
                <a:cubicBezTo>
                  <a:pt x="3823723" y="575641"/>
                  <a:pt x="3845573" y="567190"/>
                  <a:pt x="3866584" y="565502"/>
                </a:cubicBezTo>
                <a:close/>
                <a:moveTo>
                  <a:pt x="4063527" y="561410"/>
                </a:moveTo>
                <a:cubicBezTo>
                  <a:pt x="4063527" y="577420"/>
                  <a:pt x="4050721" y="569415"/>
                  <a:pt x="4037914" y="577420"/>
                </a:cubicBezTo>
                <a:cubicBezTo>
                  <a:pt x="4044317" y="561410"/>
                  <a:pt x="4050721" y="561410"/>
                  <a:pt x="4063527" y="561410"/>
                </a:cubicBezTo>
                <a:close/>
                <a:moveTo>
                  <a:pt x="3957873" y="555808"/>
                </a:moveTo>
                <a:cubicBezTo>
                  <a:pt x="3983486" y="555808"/>
                  <a:pt x="3983486" y="562610"/>
                  <a:pt x="4002696" y="569415"/>
                </a:cubicBezTo>
                <a:cubicBezTo>
                  <a:pt x="4002696" y="596630"/>
                  <a:pt x="3957873" y="542200"/>
                  <a:pt x="3964276" y="583022"/>
                </a:cubicBezTo>
                <a:cubicBezTo>
                  <a:pt x="3957873" y="576218"/>
                  <a:pt x="3951470" y="562610"/>
                  <a:pt x="3957873" y="555808"/>
                </a:cubicBezTo>
                <a:close/>
                <a:moveTo>
                  <a:pt x="4031511" y="555007"/>
                </a:moveTo>
                <a:cubicBezTo>
                  <a:pt x="4031511" y="577420"/>
                  <a:pt x="4025107" y="577420"/>
                  <a:pt x="4012300" y="577420"/>
                </a:cubicBezTo>
                <a:cubicBezTo>
                  <a:pt x="4018704" y="562477"/>
                  <a:pt x="4018704" y="555007"/>
                  <a:pt x="4031511" y="555007"/>
                </a:cubicBezTo>
                <a:close/>
                <a:moveTo>
                  <a:pt x="4127260" y="553698"/>
                </a:moveTo>
                <a:cubicBezTo>
                  <a:pt x="4133764" y="554673"/>
                  <a:pt x="4136366" y="562477"/>
                  <a:pt x="4146771" y="562477"/>
                </a:cubicBezTo>
                <a:cubicBezTo>
                  <a:pt x="4146771" y="590226"/>
                  <a:pt x="4119022" y="555541"/>
                  <a:pt x="4125959" y="576353"/>
                </a:cubicBezTo>
                <a:cubicBezTo>
                  <a:pt x="4125959" y="590226"/>
                  <a:pt x="4112086" y="576353"/>
                  <a:pt x="4112086" y="569415"/>
                </a:cubicBezTo>
                <a:cubicBezTo>
                  <a:pt x="4063527" y="576353"/>
                  <a:pt x="4098212" y="555541"/>
                  <a:pt x="4119022" y="562477"/>
                </a:cubicBezTo>
                <a:cubicBezTo>
                  <a:pt x="4119022" y="562477"/>
                  <a:pt x="4119022" y="555541"/>
                  <a:pt x="4119022" y="555541"/>
                </a:cubicBezTo>
                <a:cubicBezTo>
                  <a:pt x="4122491" y="553807"/>
                  <a:pt x="4125092" y="553373"/>
                  <a:pt x="4127260" y="553698"/>
                </a:cubicBezTo>
                <a:close/>
                <a:moveTo>
                  <a:pt x="4173985" y="550124"/>
                </a:moveTo>
                <a:cubicBezTo>
                  <a:pt x="4183590" y="549243"/>
                  <a:pt x="4194795" y="552766"/>
                  <a:pt x="4204401" y="556288"/>
                </a:cubicBezTo>
                <a:cubicBezTo>
                  <a:pt x="4197998" y="563332"/>
                  <a:pt x="4197998" y="570375"/>
                  <a:pt x="4197998" y="577420"/>
                </a:cubicBezTo>
                <a:cubicBezTo>
                  <a:pt x="4178788" y="556288"/>
                  <a:pt x="4178788" y="570375"/>
                  <a:pt x="4153174" y="570375"/>
                </a:cubicBezTo>
                <a:cubicBezTo>
                  <a:pt x="4156375" y="556288"/>
                  <a:pt x="4164379" y="551006"/>
                  <a:pt x="4173985" y="550124"/>
                </a:cubicBezTo>
                <a:close/>
                <a:moveTo>
                  <a:pt x="2184146" y="522990"/>
                </a:moveTo>
                <a:cubicBezTo>
                  <a:pt x="2170424" y="529393"/>
                  <a:pt x="2149842" y="548603"/>
                  <a:pt x="2136120" y="535797"/>
                </a:cubicBezTo>
                <a:cubicBezTo>
                  <a:pt x="2149842" y="522990"/>
                  <a:pt x="2170424" y="529393"/>
                  <a:pt x="2184146" y="522990"/>
                </a:cubicBezTo>
                <a:close/>
                <a:moveTo>
                  <a:pt x="1955761" y="516587"/>
                </a:moveTo>
                <a:cubicBezTo>
                  <a:pt x="1962697" y="516587"/>
                  <a:pt x="1962697" y="522990"/>
                  <a:pt x="1969635" y="522990"/>
                </a:cubicBezTo>
                <a:cubicBezTo>
                  <a:pt x="1962697" y="542200"/>
                  <a:pt x="1955761" y="535797"/>
                  <a:pt x="1941885" y="535797"/>
                </a:cubicBezTo>
                <a:cubicBezTo>
                  <a:pt x="1928012" y="529393"/>
                  <a:pt x="1962697" y="535797"/>
                  <a:pt x="1955761" y="516587"/>
                </a:cubicBezTo>
                <a:close/>
                <a:moveTo>
                  <a:pt x="1847971" y="510183"/>
                </a:moveTo>
                <a:cubicBezTo>
                  <a:pt x="1841033" y="516587"/>
                  <a:pt x="1847971" y="516587"/>
                  <a:pt x="1847971" y="516587"/>
                </a:cubicBezTo>
                <a:cubicBezTo>
                  <a:pt x="1834097" y="522990"/>
                  <a:pt x="1827160" y="516587"/>
                  <a:pt x="1806348" y="516587"/>
                </a:cubicBezTo>
                <a:cubicBezTo>
                  <a:pt x="1813286" y="510183"/>
                  <a:pt x="1834097" y="516587"/>
                  <a:pt x="1847971" y="510183"/>
                </a:cubicBezTo>
                <a:close/>
                <a:moveTo>
                  <a:pt x="1861576" y="508582"/>
                </a:moveTo>
                <a:cubicBezTo>
                  <a:pt x="1865578" y="508582"/>
                  <a:pt x="1870380" y="510183"/>
                  <a:pt x="1873582" y="510183"/>
                </a:cubicBezTo>
                <a:cubicBezTo>
                  <a:pt x="1873582" y="510183"/>
                  <a:pt x="1867179" y="516587"/>
                  <a:pt x="1873582" y="516587"/>
                </a:cubicBezTo>
                <a:cubicBezTo>
                  <a:pt x="1867179" y="529393"/>
                  <a:pt x="1867179" y="510183"/>
                  <a:pt x="1854372" y="516587"/>
                </a:cubicBezTo>
                <a:cubicBezTo>
                  <a:pt x="1854372" y="510183"/>
                  <a:pt x="1857573" y="508582"/>
                  <a:pt x="1861576" y="508582"/>
                </a:cubicBezTo>
                <a:close/>
                <a:moveTo>
                  <a:pt x="1854374" y="488410"/>
                </a:moveTo>
                <a:cubicBezTo>
                  <a:pt x="1834202" y="509542"/>
                  <a:pt x="1807308" y="488410"/>
                  <a:pt x="1787138" y="516587"/>
                </a:cubicBezTo>
                <a:cubicBezTo>
                  <a:pt x="1800584" y="481367"/>
                  <a:pt x="1827480" y="495455"/>
                  <a:pt x="1854374" y="488410"/>
                </a:cubicBezTo>
                <a:close/>
                <a:moveTo>
                  <a:pt x="2157891" y="487771"/>
                </a:moveTo>
                <a:cubicBezTo>
                  <a:pt x="2164936" y="494632"/>
                  <a:pt x="2164936" y="501493"/>
                  <a:pt x="2164936" y="515213"/>
                </a:cubicBezTo>
                <a:cubicBezTo>
                  <a:pt x="2150848" y="508352"/>
                  <a:pt x="2129716" y="535797"/>
                  <a:pt x="2129716" y="501493"/>
                </a:cubicBezTo>
                <a:cubicBezTo>
                  <a:pt x="2143804" y="508352"/>
                  <a:pt x="2157891" y="522074"/>
                  <a:pt x="2157891" y="487771"/>
                </a:cubicBezTo>
                <a:close/>
                <a:moveTo>
                  <a:pt x="2613170" y="481367"/>
                </a:moveTo>
                <a:cubicBezTo>
                  <a:pt x="2613170" y="503780"/>
                  <a:pt x="2613170" y="503780"/>
                  <a:pt x="2613170" y="503780"/>
                </a:cubicBezTo>
                <a:cubicBezTo>
                  <a:pt x="2613170" y="496310"/>
                  <a:pt x="2600363" y="503780"/>
                  <a:pt x="2587557" y="503780"/>
                </a:cubicBezTo>
                <a:cubicBezTo>
                  <a:pt x="2593960" y="481367"/>
                  <a:pt x="2606767" y="488838"/>
                  <a:pt x="2613170" y="481367"/>
                </a:cubicBezTo>
                <a:close/>
                <a:moveTo>
                  <a:pt x="2697477" y="474364"/>
                </a:moveTo>
                <a:cubicBezTo>
                  <a:pt x="2701015" y="473363"/>
                  <a:pt x="2704874" y="473363"/>
                  <a:pt x="2708305" y="474964"/>
                </a:cubicBezTo>
                <a:cubicBezTo>
                  <a:pt x="2722027" y="487771"/>
                  <a:pt x="2680862" y="474964"/>
                  <a:pt x="2694582" y="494174"/>
                </a:cubicBezTo>
                <a:cubicBezTo>
                  <a:pt x="2679146" y="489372"/>
                  <a:pt x="2686864" y="477365"/>
                  <a:pt x="2697477" y="474364"/>
                </a:cubicBezTo>
                <a:close/>
                <a:moveTo>
                  <a:pt x="1842366" y="444549"/>
                </a:moveTo>
                <a:cubicBezTo>
                  <a:pt x="1849570" y="444549"/>
                  <a:pt x="1857573" y="446148"/>
                  <a:pt x="1860776" y="449351"/>
                </a:cubicBezTo>
                <a:cubicBezTo>
                  <a:pt x="1860776" y="462157"/>
                  <a:pt x="1835162" y="455754"/>
                  <a:pt x="1828759" y="449351"/>
                </a:cubicBezTo>
                <a:cubicBezTo>
                  <a:pt x="1828759" y="446148"/>
                  <a:pt x="1835162" y="444549"/>
                  <a:pt x="1842366" y="444549"/>
                </a:cubicBezTo>
                <a:close/>
                <a:moveTo>
                  <a:pt x="1807149" y="438946"/>
                </a:moveTo>
                <a:cubicBezTo>
                  <a:pt x="1811150" y="438145"/>
                  <a:pt x="1815952" y="439745"/>
                  <a:pt x="1819155" y="442947"/>
                </a:cubicBezTo>
                <a:cubicBezTo>
                  <a:pt x="1819155" y="455754"/>
                  <a:pt x="1799945" y="481367"/>
                  <a:pt x="1799945" y="462157"/>
                </a:cubicBezTo>
                <a:lnTo>
                  <a:pt x="1806348" y="462157"/>
                </a:lnTo>
                <a:cubicBezTo>
                  <a:pt x="1812752" y="449351"/>
                  <a:pt x="1806348" y="449351"/>
                  <a:pt x="1799945" y="449351"/>
                </a:cubicBezTo>
                <a:cubicBezTo>
                  <a:pt x="1799945" y="442947"/>
                  <a:pt x="1803146" y="439745"/>
                  <a:pt x="1807149" y="438946"/>
                </a:cubicBezTo>
                <a:close/>
                <a:moveTo>
                  <a:pt x="2835161" y="425714"/>
                </a:moveTo>
                <a:cubicBezTo>
                  <a:pt x="2844591" y="426390"/>
                  <a:pt x="2858899" y="433144"/>
                  <a:pt x="2869304" y="427741"/>
                </a:cubicBezTo>
                <a:cubicBezTo>
                  <a:pt x="2855430" y="449353"/>
                  <a:pt x="2841555" y="434945"/>
                  <a:pt x="2827681" y="427741"/>
                </a:cubicBezTo>
                <a:cubicBezTo>
                  <a:pt x="2829416" y="425940"/>
                  <a:pt x="2832017" y="425489"/>
                  <a:pt x="2835161" y="425714"/>
                </a:cubicBezTo>
                <a:close/>
                <a:moveTo>
                  <a:pt x="3022984" y="414133"/>
                </a:moveTo>
                <a:cubicBezTo>
                  <a:pt x="3029845" y="407730"/>
                  <a:pt x="3057288" y="420536"/>
                  <a:pt x="3071010" y="420536"/>
                </a:cubicBezTo>
                <a:cubicBezTo>
                  <a:pt x="3064149" y="426940"/>
                  <a:pt x="3036707" y="414133"/>
                  <a:pt x="3022984" y="414133"/>
                </a:cubicBezTo>
                <a:close/>
                <a:moveTo>
                  <a:pt x="2710570" y="412792"/>
                </a:moveTo>
                <a:cubicBezTo>
                  <a:pt x="2714422" y="413453"/>
                  <a:pt x="2717223" y="420056"/>
                  <a:pt x="2728430" y="414772"/>
                </a:cubicBezTo>
                <a:cubicBezTo>
                  <a:pt x="2728430" y="442949"/>
                  <a:pt x="2713488" y="414772"/>
                  <a:pt x="2706018" y="428862"/>
                </a:cubicBezTo>
                <a:cubicBezTo>
                  <a:pt x="2706018" y="414772"/>
                  <a:pt x="2706018" y="414772"/>
                  <a:pt x="2706018" y="414772"/>
                </a:cubicBezTo>
                <a:cubicBezTo>
                  <a:pt x="2707885" y="413012"/>
                  <a:pt x="2709286" y="412572"/>
                  <a:pt x="2710570" y="412792"/>
                </a:cubicBezTo>
                <a:close/>
                <a:moveTo>
                  <a:pt x="2930137" y="407730"/>
                </a:moveTo>
                <a:cubicBezTo>
                  <a:pt x="2923092" y="420536"/>
                  <a:pt x="2909005" y="420536"/>
                  <a:pt x="2894917" y="414133"/>
                </a:cubicBezTo>
                <a:cubicBezTo>
                  <a:pt x="2901960" y="401326"/>
                  <a:pt x="2916049" y="414133"/>
                  <a:pt x="2930137" y="407730"/>
                </a:cubicBezTo>
                <a:close/>
                <a:moveTo>
                  <a:pt x="2824478" y="398124"/>
                </a:moveTo>
                <a:cubicBezTo>
                  <a:pt x="2827681" y="396524"/>
                  <a:pt x="2830882" y="398124"/>
                  <a:pt x="2834084" y="407730"/>
                </a:cubicBezTo>
                <a:cubicBezTo>
                  <a:pt x="2827681" y="407730"/>
                  <a:pt x="2821278" y="426940"/>
                  <a:pt x="2814874" y="407730"/>
                </a:cubicBezTo>
                <a:cubicBezTo>
                  <a:pt x="2818075" y="404527"/>
                  <a:pt x="2821278" y="399725"/>
                  <a:pt x="2824478" y="398124"/>
                </a:cubicBezTo>
                <a:close/>
                <a:moveTo>
                  <a:pt x="1443858" y="395924"/>
                </a:moveTo>
                <a:cubicBezTo>
                  <a:pt x="1445959" y="395323"/>
                  <a:pt x="1448160" y="395724"/>
                  <a:pt x="1450161" y="396524"/>
                </a:cubicBezTo>
                <a:cubicBezTo>
                  <a:pt x="1454162" y="398124"/>
                  <a:pt x="1457365" y="401326"/>
                  <a:pt x="1457365" y="401326"/>
                </a:cubicBezTo>
                <a:cubicBezTo>
                  <a:pt x="1457365" y="414133"/>
                  <a:pt x="1457365" y="414133"/>
                  <a:pt x="1457365" y="414133"/>
                </a:cubicBezTo>
                <a:cubicBezTo>
                  <a:pt x="1444558" y="420536"/>
                  <a:pt x="1450962" y="394923"/>
                  <a:pt x="1438155" y="401326"/>
                </a:cubicBezTo>
                <a:cubicBezTo>
                  <a:pt x="1439755" y="398125"/>
                  <a:pt x="1441756" y="396524"/>
                  <a:pt x="1443858" y="395924"/>
                </a:cubicBezTo>
                <a:close/>
                <a:moveTo>
                  <a:pt x="2452286" y="394923"/>
                </a:moveTo>
                <a:cubicBezTo>
                  <a:pt x="2459490" y="394923"/>
                  <a:pt x="2459490" y="394923"/>
                  <a:pt x="2459490" y="394923"/>
                </a:cubicBezTo>
                <a:cubicBezTo>
                  <a:pt x="2459490" y="401326"/>
                  <a:pt x="2459490" y="401326"/>
                  <a:pt x="2459490" y="401326"/>
                </a:cubicBezTo>
                <a:cubicBezTo>
                  <a:pt x="2452286" y="407730"/>
                  <a:pt x="2445082" y="420536"/>
                  <a:pt x="2430674" y="420536"/>
                </a:cubicBezTo>
                <a:cubicBezTo>
                  <a:pt x="2430674" y="407730"/>
                  <a:pt x="2445082" y="420536"/>
                  <a:pt x="2452286" y="394923"/>
                </a:cubicBezTo>
                <a:close/>
                <a:moveTo>
                  <a:pt x="2648688" y="394122"/>
                </a:moveTo>
                <a:cubicBezTo>
                  <a:pt x="2653191" y="393322"/>
                  <a:pt x="2660395" y="394923"/>
                  <a:pt x="2667599" y="394923"/>
                </a:cubicBezTo>
                <a:cubicBezTo>
                  <a:pt x="2667599" y="394923"/>
                  <a:pt x="2660395" y="394923"/>
                  <a:pt x="2660395" y="394923"/>
                </a:cubicBezTo>
                <a:cubicBezTo>
                  <a:pt x="2653191" y="401326"/>
                  <a:pt x="2660395" y="401326"/>
                  <a:pt x="2660395" y="401326"/>
                </a:cubicBezTo>
                <a:cubicBezTo>
                  <a:pt x="2660395" y="407730"/>
                  <a:pt x="2653191" y="407730"/>
                  <a:pt x="2645987" y="407730"/>
                </a:cubicBezTo>
                <a:cubicBezTo>
                  <a:pt x="2642385" y="398124"/>
                  <a:pt x="2644186" y="394923"/>
                  <a:pt x="2648688" y="394122"/>
                </a:cubicBezTo>
                <a:close/>
                <a:moveTo>
                  <a:pt x="2795664" y="382116"/>
                </a:moveTo>
                <a:cubicBezTo>
                  <a:pt x="2802068" y="382116"/>
                  <a:pt x="2802068" y="388520"/>
                  <a:pt x="2808471" y="382116"/>
                </a:cubicBezTo>
                <a:cubicBezTo>
                  <a:pt x="2808471" y="401326"/>
                  <a:pt x="2808471" y="401326"/>
                  <a:pt x="2808471" y="401326"/>
                </a:cubicBezTo>
                <a:cubicBezTo>
                  <a:pt x="2802068" y="394923"/>
                  <a:pt x="2789261" y="394923"/>
                  <a:pt x="2795664" y="382116"/>
                </a:cubicBezTo>
                <a:close/>
                <a:moveTo>
                  <a:pt x="2142523" y="382116"/>
                </a:moveTo>
                <a:cubicBezTo>
                  <a:pt x="2142523" y="401326"/>
                  <a:pt x="2142523" y="401326"/>
                  <a:pt x="2142523" y="401326"/>
                </a:cubicBezTo>
                <a:cubicBezTo>
                  <a:pt x="2142523" y="388520"/>
                  <a:pt x="2123313" y="382116"/>
                  <a:pt x="2136120" y="394923"/>
                </a:cubicBezTo>
                <a:cubicBezTo>
                  <a:pt x="2129716" y="414133"/>
                  <a:pt x="2123313" y="388520"/>
                  <a:pt x="2116910" y="388520"/>
                </a:cubicBezTo>
                <a:cubicBezTo>
                  <a:pt x="2123313" y="382116"/>
                  <a:pt x="2129716" y="382116"/>
                  <a:pt x="2142523" y="382116"/>
                </a:cubicBezTo>
                <a:close/>
                <a:moveTo>
                  <a:pt x="1940819" y="382116"/>
                </a:moveTo>
                <a:cubicBezTo>
                  <a:pt x="1934415" y="394923"/>
                  <a:pt x="1928012" y="394923"/>
                  <a:pt x="1915205" y="394923"/>
                </a:cubicBezTo>
                <a:cubicBezTo>
                  <a:pt x="1928012" y="388520"/>
                  <a:pt x="1928012" y="375713"/>
                  <a:pt x="1940819" y="382116"/>
                </a:cubicBezTo>
                <a:close/>
                <a:moveTo>
                  <a:pt x="1982940" y="371169"/>
                </a:moveTo>
                <a:cubicBezTo>
                  <a:pt x="1991644" y="371830"/>
                  <a:pt x="2004851" y="378433"/>
                  <a:pt x="2014456" y="373150"/>
                </a:cubicBezTo>
                <a:cubicBezTo>
                  <a:pt x="2014456" y="373150"/>
                  <a:pt x="2014456" y="380194"/>
                  <a:pt x="2014456" y="380194"/>
                </a:cubicBezTo>
                <a:cubicBezTo>
                  <a:pt x="2001649" y="401326"/>
                  <a:pt x="1988843" y="387239"/>
                  <a:pt x="1976036" y="373150"/>
                </a:cubicBezTo>
                <a:cubicBezTo>
                  <a:pt x="1977637" y="371389"/>
                  <a:pt x="1980038" y="370949"/>
                  <a:pt x="1982940" y="371169"/>
                </a:cubicBezTo>
                <a:close/>
                <a:moveTo>
                  <a:pt x="1651067" y="362985"/>
                </a:moveTo>
                <a:cubicBezTo>
                  <a:pt x="1654269" y="363866"/>
                  <a:pt x="1659071" y="367388"/>
                  <a:pt x="1665474" y="367388"/>
                </a:cubicBezTo>
                <a:cubicBezTo>
                  <a:pt x="1665474" y="381475"/>
                  <a:pt x="1652668" y="367388"/>
                  <a:pt x="1652668" y="388520"/>
                </a:cubicBezTo>
                <a:cubicBezTo>
                  <a:pt x="1646265" y="388520"/>
                  <a:pt x="1652668" y="374432"/>
                  <a:pt x="1646265" y="374432"/>
                </a:cubicBezTo>
                <a:cubicBezTo>
                  <a:pt x="1646265" y="363866"/>
                  <a:pt x="1647866" y="362106"/>
                  <a:pt x="1651067" y="362985"/>
                </a:cubicBezTo>
                <a:close/>
                <a:moveTo>
                  <a:pt x="1613521" y="362436"/>
                </a:moveTo>
                <a:cubicBezTo>
                  <a:pt x="1615097" y="362326"/>
                  <a:pt x="1617349" y="363426"/>
                  <a:pt x="1620050" y="364746"/>
                </a:cubicBezTo>
                <a:cubicBezTo>
                  <a:pt x="1625453" y="367388"/>
                  <a:pt x="1632657" y="370909"/>
                  <a:pt x="1639861" y="367388"/>
                </a:cubicBezTo>
                <a:cubicBezTo>
                  <a:pt x="1639861" y="388520"/>
                  <a:pt x="1618249" y="367388"/>
                  <a:pt x="1611045" y="367388"/>
                </a:cubicBezTo>
                <a:cubicBezTo>
                  <a:pt x="1611045" y="363866"/>
                  <a:pt x="1611945" y="362546"/>
                  <a:pt x="1613521" y="362436"/>
                </a:cubicBezTo>
                <a:close/>
                <a:moveTo>
                  <a:pt x="2178351" y="359994"/>
                </a:moveTo>
                <a:cubicBezTo>
                  <a:pt x="2272268" y="359994"/>
                  <a:pt x="2346059" y="366690"/>
                  <a:pt x="2446683" y="359994"/>
                </a:cubicBezTo>
                <a:cubicBezTo>
                  <a:pt x="2439975" y="380077"/>
                  <a:pt x="2413142" y="359994"/>
                  <a:pt x="2406434" y="366690"/>
                </a:cubicBezTo>
                <a:cubicBezTo>
                  <a:pt x="2413142" y="380077"/>
                  <a:pt x="2419849" y="380077"/>
                  <a:pt x="2433265" y="380077"/>
                </a:cubicBezTo>
                <a:cubicBezTo>
                  <a:pt x="2426557" y="380077"/>
                  <a:pt x="2426557" y="393467"/>
                  <a:pt x="2433265" y="393467"/>
                </a:cubicBezTo>
                <a:cubicBezTo>
                  <a:pt x="2413142" y="420246"/>
                  <a:pt x="2399726" y="380077"/>
                  <a:pt x="2372892" y="393467"/>
                </a:cubicBezTo>
                <a:cubicBezTo>
                  <a:pt x="2393016" y="400161"/>
                  <a:pt x="2393016" y="413550"/>
                  <a:pt x="2419849" y="413550"/>
                </a:cubicBezTo>
                <a:cubicBezTo>
                  <a:pt x="2386308" y="426940"/>
                  <a:pt x="2359474" y="426940"/>
                  <a:pt x="2325933" y="406857"/>
                </a:cubicBezTo>
                <a:cubicBezTo>
                  <a:pt x="2346059" y="426940"/>
                  <a:pt x="2312517" y="406857"/>
                  <a:pt x="2305809" y="420246"/>
                </a:cubicBezTo>
                <a:cubicBezTo>
                  <a:pt x="2299101" y="413550"/>
                  <a:pt x="2319225" y="413550"/>
                  <a:pt x="2305809" y="400161"/>
                </a:cubicBezTo>
                <a:cubicBezTo>
                  <a:pt x="2305809" y="400161"/>
                  <a:pt x="2305809" y="400161"/>
                  <a:pt x="2292392" y="420246"/>
                </a:cubicBezTo>
                <a:cubicBezTo>
                  <a:pt x="2278976" y="393467"/>
                  <a:pt x="2252142" y="406857"/>
                  <a:pt x="2232019" y="406857"/>
                </a:cubicBezTo>
                <a:cubicBezTo>
                  <a:pt x="2238726" y="366690"/>
                  <a:pt x="2278976" y="400161"/>
                  <a:pt x="2292392" y="386773"/>
                </a:cubicBezTo>
                <a:cubicBezTo>
                  <a:pt x="2278976" y="353300"/>
                  <a:pt x="2238726" y="393467"/>
                  <a:pt x="2218601" y="373384"/>
                </a:cubicBezTo>
                <a:cubicBezTo>
                  <a:pt x="2205185" y="373384"/>
                  <a:pt x="2218601" y="393467"/>
                  <a:pt x="2211893" y="406857"/>
                </a:cubicBezTo>
                <a:cubicBezTo>
                  <a:pt x="2198477" y="400161"/>
                  <a:pt x="2185059" y="386773"/>
                  <a:pt x="2178351" y="406857"/>
                </a:cubicBezTo>
                <a:cubicBezTo>
                  <a:pt x="2164936" y="393467"/>
                  <a:pt x="2191769" y="386773"/>
                  <a:pt x="2205185" y="386773"/>
                </a:cubicBezTo>
                <a:cubicBezTo>
                  <a:pt x="2205185" y="380077"/>
                  <a:pt x="2198477" y="386773"/>
                  <a:pt x="2198477" y="380077"/>
                </a:cubicBezTo>
                <a:cubicBezTo>
                  <a:pt x="2198477" y="380077"/>
                  <a:pt x="2198477" y="380077"/>
                  <a:pt x="2205185" y="380077"/>
                </a:cubicBezTo>
                <a:cubicBezTo>
                  <a:pt x="2198477" y="366690"/>
                  <a:pt x="2185059" y="366690"/>
                  <a:pt x="2178351" y="359994"/>
                </a:cubicBezTo>
                <a:close/>
                <a:moveTo>
                  <a:pt x="1557818" y="353835"/>
                </a:moveTo>
                <a:cubicBezTo>
                  <a:pt x="1544210" y="374646"/>
                  <a:pt x="1591837" y="374646"/>
                  <a:pt x="1578230" y="353835"/>
                </a:cubicBezTo>
                <a:cubicBezTo>
                  <a:pt x="1591837" y="346897"/>
                  <a:pt x="1585032" y="374646"/>
                  <a:pt x="1591837" y="367708"/>
                </a:cubicBezTo>
                <a:cubicBezTo>
                  <a:pt x="1585032" y="381582"/>
                  <a:pt x="1544210" y="388520"/>
                  <a:pt x="1537408" y="374646"/>
                </a:cubicBezTo>
                <a:cubicBezTo>
                  <a:pt x="1537408" y="360771"/>
                  <a:pt x="1551015" y="360771"/>
                  <a:pt x="1557818" y="353835"/>
                </a:cubicBezTo>
                <a:close/>
                <a:moveTo>
                  <a:pt x="1390130" y="346897"/>
                </a:moveTo>
                <a:cubicBezTo>
                  <a:pt x="1390130" y="375713"/>
                  <a:pt x="1370921" y="354101"/>
                  <a:pt x="1358114" y="368509"/>
                </a:cubicBezTo>
                <a:cubicBezTo>
                  <a:pt x="1358114" y="346897"/>
                  <a:pt x="1383727" y="361305"/>
                  <a:pt x="1390130" y="346897"/>
                </a:cubicBezTo>
                <a:close/>
                <a:moveTo>
                  <a:pt x="1640662" y="304276"/>
                </a:moveTo>
                <a:cubicBezTo>
                  <a:pt x="1647866" y="306878"/>
                  <a:pt x="1655868" y="313815"/>
                  <a:pt x="1659071" y="313815"/>
                </a:cubicBezTo>
                <a:cubicBezTo>
                  <a:pt x="1652668" y="327689"/>
                  <a:pt x="1639861" y="306878"/>
                  <a:pt x="1627055" y="320751"/>
                </a:cubicBezTo>
                <a:cubicBezTo>
                  <a:pt x="1627055" y="303409"/>
                  <a:pt x="1633458" y="301674"/>
                  <a:pt x="1640662" y="304276"/>
                </a:cubicBezTo>
                <a:close/>
                <a:moveTo>
                  <a:pt x="1644663" y="264454"/>
                </a:moveTo>
                <a:cubicBezTo>
                  <a:pt x="1649465" y="265255"/>
                  <a:pt x="1652668" y="270057"/>
                  <a:pt x="1652668" y="279663"/>
                </a:cubicBezTo>
                <a:cubicBezTo>
                  <a:pt x="1646265" y="273259"/>
                  <a:pt x="1633458" y="279663"/>
                  <a:pt x="1627055" y="273259"/>
                </a:cubicBezTo>
                <a:cubicBezTo>
                  <a:pt x="1633458" y="266856"/>
                  <a:pt x="1639861" y="263653"/>
                  <a:pt x="1644663" y="264454"/>
                </a:cubicBezTo>
                <a:close/>
                <a:moveTo>
                  <a:pt x="1358114" y="231637"/>
                </a:moveTo>
                <a:lnTo>
                  <a:pt x="1377324" y="231637"/>
                </a:lnTo>
                <a:cubicBezTo>
                  <a:pt x="1377324" y="246579"/>
                  <a:pt x="1377324" y="246579"/>
                  <a:pt x="1377324" y="246579"/>
                </a:cubicBezTo>
                <a:cubicBezTo>
                  <a:pt x="1377324" y="231637"/>
                  <a:pt x="1358114" y="254049"/>
                  <a:pt x="1358114" y="231637"/>
                </a:cubicBezTo>
                <a:close/>
                <a:moveTo>
                  <a:pt x="435515" y="150313"/>
                </a:moveTo>
                <a:lnTo>
                  <a:pt x="434763" y="150975"/>
                </a:lnTo>
                <a:cubicBezTo>
                  <a:pt x="432244" y="154343"/>
                  <a:pt x="430566" y="157711"/>
                  <a:pt x="430566" y="150975"/>
                </a:cubicBezTo>
                <a:close/>
                <a:moveTo>
                  <a:pt x="439067" y="147187"/>
                </a:moveTo>
                <a:lnTo>
                  <a:pt x="442008" y="149446"/>
                </a:lnTo>
                <a:lnTo>
                  <a:pt x="435515" y="150313"/>
                </a:lnTo>
                <a:close/>
                <a:moveTo>
                  <a:pt x="672379" y="124030"/>
                </a:moveTo>
                <a:cubicBezTo>
                  <a:pt x="665661" y="137502"/>
                  <a:pt x="658945" y="144239"/>
                  <a:pt x="645511" y="150975"/>
                </a:cubicBezTo>
                <a:cubicBezTo>
                  <a:pt x="638793" y="137502"/>
                  <a:pt x="632075" y="150975"/>
                  <a:pt x="625359" y="150975"/>
                </a:cubicBezTo>
                <a:cubicBezTo>
                  <a:pt x="632075" y="124030"/>
                  <a:pt x="658945" y="130766"/>
                  <a:pt x="672379" y="124030"/>
                </a:cubicBezTo>
                <a:close/>
                <a:moveTo>
                  <a:pt x="591773" y="124030"/>
                </a:moveTo>
                <a:cubicBezTo>
                  <a:pt x="598491" y="130766"/>
                  <a:pt x="611925" y="150975"/>
                  <a:pt x="598491" y="164447"/>
                </a:cubicBezTo>
                <a:cubicBezTo>
                  <a:pt x="598491" y="144239"/>
                  <a:pt x="585057" y="144239"/>
                  <a:pt x="591773" y="124030"/>
                </a:cubicBezTo>
                <a:close/>
                <a:moveTo>
                  <a:pt x="1129756" y="121981"/>
                </a:moveTo>
                <a:cubicBezTo>
                  <a:pt x="1135919" y="121180"/>
                  <a:pt x="1142962" y="122780"/>
                  <a:pt x="1150006" y="125982"/>
                </a:cubicBezTo>
                <a:cubicBezTo>
                  <a:pt x="1142962" y="132386"/>
                  <a:pt x="1121829" y="125982"/>
                  <a:pt x="1114787" y="132386"/>
                </a:cubicBezTo>
                <a:cubicBezTo>
                  <a:pt x="1118308" y="125982"/>
                  <a:pt x="1123592" y="122780"/>
                  <a:pt x="1129756" y="121981"/>
                </a:cubicBezTo>
                <a:close/>
                <a:moveTo>
                  <a:pt x="323974" y="104028"/>
                </a:moveTo>
                <a:cubicBezTo>
                  <a:pt x="316930" y="145192"/>
                  <a:pt x="302842" y="104028"/>
                  <a:pt x="288755" y="117748"/>
                </a:cubicBezTo>
                <a:cubicBezTo>
                  <a:pt x="288755" y="97166"/>
                  <a:pt x="309887" y="110889"/>
                  <a:pt x="323974" y="104028"/>
                </a:cubicBezTo>
                <a:close/>
                <a:moveTo>
                  <a:pt x="0" y="28624"/>
                </a:moveTo>
                <a:lnTo>
                  <a:pt x="781" y="31408"/>
                </a:lnTo>
                <a:cubicBezTo>
                  <a:pt x="1935" y="31829"/>
                  <a:pt x="4034" y="31408"/>
                  <a:pt x="7393" y="29724"/>
                </a:cubicBezTo>
                <a:cubicBezTo>
                  <a:pt x="7393" y="36461"/>
                  <a:pt x="677" y="43197"/>
                  <a:pt x="677" y="49933"/>
                </a:cubicBezTo>
                <a:cubicBezTo>
                  <a:pt x="7393" y="49933"/>
                  <a:pt x="7393" y="49933"/>
                  <a:pt x="20827" y="56669"/>
                </a:cubicBezTo>
                <a:cubicBezTo>
                  <a:pt x="27545" y="56669"/>
                  <a:pt x="20827" y="36461"/>
                  <a:pt x="27545" y="36461"/>
                </a:cubicBezTo>
                <a:cubicBezTo>
                  <a:pt x="40979" y="36461"/>
                  <a:pt x="40979" y="49933"/>
                  <a:pt x="40979" y="70141"/>
                </a:cubicBezTo>
                <a:cubicBezTo>
                  <a:pt x="54412" y="56669"/>
                  <a:pt x="47696" y="70141"/>
                  <a:pt x="54412" y="76877"/>
                </a:cubicBezTo>
                <a:cubicBezTo>
                  <a:pt x="61130" y="83613"/>
                  <a:pt x="61130" y="49933"/>
                  <a:pt x="54412" y="56669"/>
                </a:cubicBezTo>
                <a:cubicBezTo>
                  <a:pt x="67846" y="63405"/>
                  <a:pt x="94714" y="56669"/>
                  <a:pt x="108148" y="43197"/>
                </a:cubicBezTo>
                <a:cubicBezTo>
                  <a:pt x="94714" y="63405"/>
                  <a:pt x="141734" y="56669"/>
                  <a:pt x="121582" y="70141"/>
                </a:cubicBezTo>
                <a:cubicBezTo>
                  <a:pt x="168602" y="76877"/>
                  <a:pt x="195470" y="76877"/>
                  <a:pt x="229055" y="103822"/>
                </a:cubicBezTo>
                <a:cubicBezTo>
                  <a:pt x="242490" y="97086"/>
                  <a:pt x="229055" y="97086"/>
                  <a:pt x="235771" y="83613"/>
                </a:cubicBezTo>
                <a:cubicBezTo>
                  <a:pt x="249205" y="103822"/>
                  <a:pt x="282791" y="103822"/>
                  <a:pt x="282791" y="137502"/>
                </a:cubicBezTo>
                <a:cubicBezTo>
                  <a:pt x="309659" y="137502"/>
                  <a:pt x="323093" y="137502"/>
                  <a:pt x="336527" y="130766"/>
                </a:cubicBezTo>
                <a:cubicBezTo>
                  <a:pt x="336527" y="124030"/>
                  <a:pt x="336527" y="124030"/>
                  <a:pt x="329811" y="124030"/>
                </a:cubicBezTo>
                <a:cubicBezTo>
                  <a:pt x="336527" y="103822"/>
                  <a:pt x="343245" y="137502"/>
                  <a:pt x="349961" y="144239"/>
                </a:cubicBezTo>
                <a:cubicBezTo>
                  <a:pt x="376828" y="137502"/>
                  <a:pt x="396981" y="150975"/>
                  <a:pt x="417132" y="130766"/>
                </a:cubicBezTo>
                <a:cubicBezTo>
                  <a:pt x="417132" y="150975"/>
                  <a:pt x="430566" y="150975"/>
                  <a:pt x="430566" y="164447"/>
                </a:cubicBezTo>
                <a:cubicBezTo>
                  <a:pt x="437282" y="157711"/>
                  <a:pt x="444000" y="157711"/>
                  <a:pt x="444000" y="150975"/>
                </a:cubicBezTo>
                <a:lnTo>
                  <a:pt x="442008" y="149446"/>
                </a:lnTo>
                <a:lnTo>
                  <a:pt x="480944" y="144239"/>
                </a:lnTo>
                <a:cubicBezTo>
                  <a:pt x="499416" y="140870"/>
                  <a:pt x="517888" y="134134"/>
                  <a:pt x="531322" y="117294"/>
                </a:cubicBezTo>
                <a:cubicBezTo>
                  <a:pt x="538038" y="124030"/>
                  <a:pt x="531322" y="130766"/>
                  <a:pt x="531322" y="144239"/>
                </a:cubicBezTo>
                <a:cubicBezTo>
                  <a:pt x="551472" y="137502"/>
                  <a:pt x="551472" y="117294"/>
                  <a:pt x="571623" y="117294"/>
                </a:cubicBezTo>
                <a:cubicBezTo>
                  <a:pt x="564906" y="130766"/>
                  <a:pt x="551472" y="137502"/>
                  <a:pt x="551472" y="150975"/>
                </a:cubicBezTo>
                <a:cubicBezTo>
                  <a:pt x="564906" y="150975"/>
                  <a:pt x="564906" y="177921"/>
                  <a:pt x="585057" y="171183"/>
                </a:cubicBezTo>
                <a:cubicBezTo>
                  <a:pt x="591773" y="171183"/>
                  <a:pt x="578339" y="157711"/>
                  <a:pt x="598491" y="164447"/>
                </a:cubicBezTo>
                <a:cubicBezTo>
                  <a:pt x="611925" y="157711"/>
                  <a:pt x="611925" y="164447"/>
                  <a:pt x="611925" y="171183"/>
                </a:cubicBezTo>
                <a:cubicBezTo>
                  <a:pt x="618641" y="164447"/>
                  <a:pt x="632075" y="157711"/>
                  <a:pt x="645511" y="150975"/>
                </a:cubicBezTo>
                <a:cubicBezTo>
                  <a:pt x="652227" y="164447"/>
                  <a:pt x="665661" y="157711"/>
                  <a:pt x="672379" y="157711"/>
                </a:cubicBezTo>
                <a:cubicBezTo>
                  <a:pt x="672379" y="157711"/>
                  <a:pt x="665661" y="164447"/>
                  <a:pt x="665661" y="171183"/>
                </a:cubicBezTo>
                <a:cubicBezTo>
                  <a:pt x="692529" y="164447"/>
                  <a:pt x="699247" y="171183"/>
                  <a:pt x="726114" y="157711"/>
                </a:cubicBezTo>
                <a:cubicBezTo>
                  <a:pt x="726114" y="157711"/>
                  <a:pt x="726114" y="157711"/>
                  <a:pt x="739548" y="177921"/>
                </a:cubicBezTo>
                <a:cubicBezTo>
                  <a:pt x="746264" y="171183"/>
                  <a:pt x="746264" y="164447"/>
                  <a:pt x="759698" y="177921"/>
                </a:cubicBezTo>
                <a:cubicBezTo>
                  <a:pt x="759698" y="171183"/>
                  <a:pt x="766416" y="171183"/>
                  <a:pt x="766416" y="164447"/>
                </a:cubicBezTo>
                <a:cubicBezTo>
                  <a:pt x="766416" y="150975"/>
                  <a:pt x="752982" y="164447"/>
                  <a:pt x="746264" y="157711"/>
                </a:cubicBezTo>
                <a:cubicBezTo>
                  <a:pt x="746264" y="144239"/>
                  <a:pt x="773134" y="150975"/>
                  <a:pt x="773134" y="157711"/>
                </a:cubicBezTo>
                <a:cubicBezTo>
                  <a:pt x="773134" y="144239"/>
                  <a:pt x="793284" y="157711"/>
                  <a:pt x="806718" y="137502"/>
                </a:cubicBezTo>
                <a:cubicBezTo>
                  <a:pt x="806718" y="144239"/>
                  <a:pt x="800002" y="144239"/>
                  <a:pt x="800002" y="144239"/>
                </a:cubicBezTo>
                <a:cubicBezTo>
                  <a:pt x="847020" y="157711"/>
                  <a:pt x="914192" y="103822"/>
                  <a:pt x="961209" y="130766"/>
                </a:cubicBezTo>
                <a:cubicBezTo>
                  <a:pt x="967927" y="124030"/>
                  <a:pt x="974643" y="117294"/>
                  <a:pt x="988077" y="117294"/>
                </a:cubicBezTo>
                <a:cubicBezTo>
                  <a:pt x="994795" y="124030"/>
                  <a:pt x="994795" y="130766"/>
                  <a:pt x="994795" y="137502"/>
                </a:cubicBezTo>
                <a:cubicBezTo>
                  <a:pt x="1001511" y="137502"/>
                  <a:pt x="1008229" y="137502"/>
                  <a:pt x="1008229" y="144239"/>
                </a:cubicBezTo>
                <a:cubicBezTo>
                  <a:pt x="1014947" y="144239"/>
                  <a:pt x="1028381" y="130766"/>
                  <a:pt x="1014947" y="124030"/>
                </a:cubicBezTo>
                <a:cubicBezTo>
                  <a:pt x="1014947" y="110558"/>
                  <a:pt x="1035097" y="130766"/>
                  <a:pt x="1021663" y="137502"/>
                </a:cubicBezTo>
                <a:cubicBezTo>
                  <a:pt x="1021663" y="157711"/>
                  <a:pt x="1041815" y="150975"/>
                  <a:pt x="1055249" y="150975"/>
                </a:cubicBezTo>
                <a:cubicBezTo>
                  <a:pt x="1055249" y="130766"/>
                  <a:pt x="1041815" y="144239"/>
                  <a:pt x="1035097" y="130766"/>
                </a:cubicBezTo>
                <a:cubicBezTo>
                  <a:pt x="1061964" y="130766"/>
                  <a:pt x="1075399" y="137502"/>
                  <a:pt x="1102266" y="117294"/>
                </a:cubicBezTo>
                <a:cubicBezTo>
                  <a:pt x="1115700" y="124030"/>
                  <a:pt x="1088833" y="117294"/>
                  <a:pt x="1088833" y="130766"/>
                </a:cubicBezTo>
                <a:cubicBezTo>
                  <a:pt x="1095550" y="157711"/>
                  <a:pt x="1108984" y="164447"/>
                  <a:pt x="1129136" y="177921"/>
                </a:cubicBezTo>
                <a:cubicBezTo>
                  <a:pt x="1115700" y="184657"/>
                  <a:pt x="1102266" y="150975"/>
                  <a:pt x="1082117" y="150975"/>
                </a:cubicBezTo>
                <a:cubicBezTo>
                  <a:pt x="1082117" y="177921"/>
                  <a:pt x="1041815" y="157711"/>
                  <a:pt x="1014947" y="157711"/>
                </a:cubicBezTo>
                <a:cubicBezTo>
                  <a:pt x="1014947" y="157711"/>
                  <a:pt x="1008229" y="164447"/>
                  <a:pt x="1008229" y="164447"/>
                </a:cubicBezTo>
                <a:cubicBezTo>
                  <a:pt x="1008229" y="171183"/>
                  <a:pt x="1008229" y="171183"/>
                  <a:pt x="1014947" y="171183"/>
                </a:cubicBezTo>
                <a:cubicBezTo>
                  <a:pt x="1001511" y="184657"/>
                  <a:pt x="967927" y="137502"/>
                  <a:pt x="961209" y="184657"/>
                </a:cubicBezTo>
                <a:cubicBezTo>
                  <a:pt x="967927" y="198130"/>
                  <a:pt x="981361" y="164447"/>
                  <a:pt x="981361" y="198130"/>
                </a:cubicBezTo>
                <a:cubicBezTo>
                  <a:pt x="988077" y="198130"/>
                  <a:pt x="1001511" y="177921"/>
                  <a:pt x="1001511" y="191393"/>
                </a:cubicBezTo>
                <a:cubicBezTo>
                  <a:pt x="954493" y="231810"/>
                  <a:pt x="887324" y="191393"/>
                  <a:pt x="847020" y="218338"/>
                </a:cubicBezTo>
                <a:cubicBezTo>
                  <a:pt x="867172" y="225074"/>
                  <a:pt x="887324" y="231810"/>
                  <a:pt x="900758" y="245282"/>
                </a:cubicBezTo>
                <a:cubicBezTo>
                  <a:pt x="900758" y="258755"/>
                  <a:pt x="887324" y="238546"/>
                  <a:pt x="894039" y="258755"/>
                </a:cubicBezTo>
                <a:cubicBezTo>
                  <a:pt x="894039" y="272227"/>
                  <a:pt x="920908" y="252019"/>
                  <a:pt x="927625" y="272227"/>
                </a:cubicBezTo>
                <a:cubicBezTo>
                  <a:pt x="934341" y="272227"/>
                  <a:pt x="914192" y="265491"/>
                  <a:pt x="920908" y="252019"/>
                </a:cubicBezTo>
                <a:cubicBezTo>
                  <a:pt x="927625" y="265491"/>
                  <a:pt x="947775" y="252019"/>
                  <a:pt x="934341" y="245282"/>
                </a:cubicBezTo>
                <a:cubicBezTo>
                  <a:pt x="961209" y="252019"/>
                  <a:pt x="1021663" y="292435"/>
                  <a:pt x="1048531" y="265491"/>
                </a:cubicBezTo>
                <a:cubicBezTo>
                  <a:pt x="1055249" y="272227"/>
                  <a:pt x="1035097" y="278963"/>
                  <a:pt x="1035097" y="292435"/>
                </a:cubicBezTo>
                <a:cubicBezTo>
                  <a:pt x="1055249" y="278963"/>
                  <a:pt x="1075399" y="272227"/>
                  <a:pt x="1095550" y="265491"/>
                </a:cubicBezTo>
                <a:cubicBezTo>
                  <a:pt x="1102266" y="272227"/>
                  <a:pt x="1088833" y="272227"/>
                  <a:pt x="1095550" y="285699"/>
                </a:cubicBezTo>
                <a:cubicBezTo>
                  <a:pt x="1108984" y="285699"/>
                  <a:pt x="1108984" y="278963"/>
                  <a:pt x="1108984" y="265491"/>
                </a:cubicBezTo>
                <a:cubicBezTo>
                  <a:pt x="1108984" y="278963"/>
                  <a:pt x="1135852" y="285699"/>
                  <a:pt x="1122418" y="299171"/>
                </a:cubicBezTo>
                <a:cubicBezTo>
                  <a:pt x="1135852" y="292435"/>
                  <a:pt x="1149286" y="278963"/>
                  <a:pt x="1169438" y="278963"/>
                </a:cubicBezTo>
                <a:cubicBezTo>
                  <a:pt x="1162720" y="285699"/>
                  <a:pt x="1162720" y="285699"/>
                  <a:pt x="1156004" y="292435"/>
                </a:cubicBezTo>
                <a:cubicBezTo>
                  <a:pt x="1182872" y="265491"/>
                  <a:pt x="1216456" y="285699"/>
                  <a:pt x="1236608" y="272227"/>
                </a:cubicBezTo>
                <a:cubicBezTo>
                  <a:pt x="1236608" y="278963"/>
                  <a:pt x="1236608" y="278963"/>
                  <a:pt x="1236608" y="285699"/>
                </a:cubicBezTo>
                <a:cubicBezTo>
                  <a:pt x="1303777" y="278963"/>
                  <a:pt x="1344079" y="299171"/>
                  <a:pt x="1404533" y="285699"/>
                </a:cubicBezTo>
                <a:cubicBezTo>
                  <a:pt x="1404533" y="292435"/>
                  <a:pt x="1397817" y="305907"/>
                  <a:pt x="1384383" y="299171"/>
                </a:cubicBezTo>
                <a:cubicBezTo>
                  <a:pt x="1397817" y="332852"/>
                  <a:pt x="1431400" y="305907"/>
                  <a:pt x="1458268" y="312644"/>
                </a:cubicBezTo>
                <a:cubicBezTo>
                  <a:pt x="1464986" y="312644"/>
                  <a:pt x="1471702" y="326116"/>
                  <a:pt x="1471702" y="326116"/>
                </a:cubicBezTo>
                <a:cubicBezTo>
                  <a:pt x="1478420" y="326116"/>
                  <a:pt x="1485136" y="305907"/>
                  <a:pt x="1485136" y="305907"/>
                </a:cubicBezTo>
                <a:cubicBezTo>
                  <a:pt x="1491854" y="305907"/>
                  <a:pt x="1525440" y="305907"/>
                  <a:pt x="1532156" y="326116"/>
                </a:cubicBezTo>
                <a:cubicBezTo>
                  <a:pt x="1518722" y="326116"/>
                  <a:pt x="1498572" y="319380"/>
                  <a:pt x="1491854" y="332852"/>
                </a:cubicBezTo>
                <a:cubicBezTo>
                  <a:pt x="1498572" y="353060"/>
                  <a:pt x="1532156" y="346324"/>
                  <a:pt x="1532156" y="380005"/>
                </a:cubicBezTo>
                <a:cubicBezTo>
                  <a:pt x="1512006" y="366533"/>
                  <a:pt x="1512006" y="366533"/>
                  <a:pt x="1491854" y="366533"/>
                </a:cubicBezTo>
                <a:cubicBezTo>
                  <a:pt x="1485136" y="353060"/>
                  <a:pt x="1491854" y="346324"/>
                  <a:pt x="1498572" y="353060"/>
                </a:cubicBezTo>
                <a:cubicBezTo>
                  <a:pt x="1498572" y="346324"/>
                  <a:pt x="1491854" y="346324"/>
                  <a:pt x="1491854" y="339588"/>
                </a:cubicBezTo>
                <a:cubicBezTo>
                  <a:pt x="1451552" y="400213"/>
                  <a:pt x="1377665" y="285699"/>
                  <a:pt x="1330645" y="373269"/>
                </a:cubicBezTo>
                <a:cubicBezTo>
                  <a:pt x="1310495" y="339588"/>
                  <a:pt x="1256759" y="359796"/>
                  <a:pt x="1229890" y="359796"/>
                </a:cubicBezTo>
                <a:cubicBezTo>
                  <a:pt x="1229890" y="353060"/>
                  <a:pt x="1236608" y="353060"/>
                  <a:pt x="1236608" y="339588"/>
                </a:cubicBezTo>
                <a:cubicBezTo>
                  <a:pt x="1216456" y="339588"/>
                  <a:pt x="1223174" y="346324"/>
                  <a:pt x="1216456" y="359796"/>
                </a:cubicBezTo>
                <a:cubicBezTo>
                  <a:pt x="1209740" y="353060"/>
                  <a:pt x="1209740" y="353060"/>
                  <a:pt x="1189588" y="359796"/>
                </a:cubicBezTo>
                <a:cubicBezTo>
                  <a:pt x="1182872" y="326116"/>
                  <a:pt x="1156004" y="353060"/>
                  <a:pt x="1149286" y="332852"/>
                </a:cubicBezTo>
                <a:cubicBezTo>
                  <a:pt x="1142570" y="332852"/>
                  <a:pt x="1142570" y="332852"/>
                  <a:pt x="1142570" y="332852"/>
                </a:cubicBezTo>
                <a:cubicBezTo>
                  <a:pt x="1135852" y="353060"/>
                  <a:pt x="1149286" y="353060"/>
                  <a:pt x="1156004" y="359796"/>
                </a:cubicBezTo>
                <a:cubicBezTo>
                  <a:pt x="1122418" y="353060"/>
                  <a:pt x="1068683" y="353060"/>
                  <a:pt x="1035097" y="319380"/>
                </a:cubicBezTo>
                <a:cubicBezTo>
                  <a:pt x="1028381" y="326116"/>
                  <a:pt x="1028381" y="339588"/>
                  <a:pt x="1021663" y="339588"/>
                </a:cubicBezTo>
                <a:cubicBezTo>
                  <a:pt x="1014947" y="312644"/>
                  <a:pt x="994795" y="346324"/>
                  <a:pt x="1001511" y="326116"/>
                </a:cubicBezTo>
                <a:cubicBezTo>
                  <a:pt x="988077" y="339588"/>
                  <a:pt x="974643" y="339588"/>
                  <a:pt x="961209" y="359796"/>
                </a:cubicBezTo>
                <a:cubicBezTo>
                  <a:pt x="941059" y="359796"/>
                  <a:pt x="974643" y="339588"/>
                  <a:pt x="954493" y="346324"/>
                </a:cubicBezTo>
                <a:cubicBezTo>
                  <a:pt x="954493" y="332852"/>
                  <a:pt x="967927" y="339588"/>
                  <a:pt x="974643" y="339588"/>
                </a:cubicBezTo>
                <a:cubicBezTo>
                  <a:pt x="954493" y="319380"/>
                  <a:pt x="941059" y="312644"/>
                  <a:pt x="907473" y="326116"/>
                </a:cubicBezTo>
                <a:cubicBezTo>
                  <a:pt x="914192" y="339588"/>
                  <a:pt x="934341" y="339588"/>
                  <a:pt x="941059" y="346324"/>
                </a:cubicBezTo>
                <a:cubicBezTo>
                  <a:pt x="941059" y="366533"/>
                  <a:pt x="927625" y="359796"/>
                  <a:pt x="927625" y="380005"/>
                </a:cubicBezTo>
                <a:cubicBezTo>
                  <a:pt x="900758" y="373269"/>
                  <a:pt x="914192" y="406949"/>
                  <a:pt x="894039" y="393477"/>
                </a:cubicBezTo>
                <a:cubicBezTo>
                  <a:pt x="900758" y="400213"/>
                  <a:pt x="900758" y="400213"/>
                  <a:pt x="907473" y="400213"/>
                </a:cubicBezTo>
                <a:cubicBezTo>
                  <a:pt x="900758" y="420422"/>
                  <a:pt x="880606" y="413685"/>
                  <a:pt x="860454" y="413685"/>
                </a:cubicBezTo>
                <a:cubicBezTo>
                  <a:pt x="867172" y="447366"/>
                  <a:pt x="873888" y="406949"/>
                  <a:pt x="894039" y="420422"/>
                </a:cubicBezTo>
                <a:cubicBezTo>
                  <a:pt x="894039" y="427158"/>
                  <a:pt x="887324" y="427158"/>
                  <a:pt x="887324" y="433894"/>
                </a:cubicBezTo>
                <a:cubicBezTo>
                  <a:pt x="927625" y="454102"/>
                  <a:pt x="954493" y="474311"/>
                  <a:pt x="988077" y="487783"/>
                </a:cubicBezTo>
                <a:cubicBezTo>
                  <a:pt x="1001511" y="447366"/>
                  <a:pt x="1014947" y="507993"/>
                  <a:pt x="1041815" y="507993"/>
                </a:cubicBezTo>
                <a:cubicBezTo>
                  <a:pt x="1035097" y="507993"/>
                  <a:pt x="1026701" y="507993"/>
                  <a:pt x="1020824" y="511361"/>
                </a:cubicBezTo>
                <a:lnTo>
                  <a:pt x="1014979" y="534803"/>
                </a:lnTo>
                <a:lnTo>
                  <a:pt x="1014876" y="534907"/>
                </a:lnTo>
                <a:lnTo>
                  <a:pt x="1004871" y="530727"/>
                </a:lnTo>
                <a:cubicBezTo>
                  <a:pt x="1003191" y="526517"/>
                  <a:pt x="1001513" y="521465"/>
                  <a:pt x="994795" y="521465"/>
                </a:cubicBezTo>
                <a:cubicBezTo>
                  <a:pt x="994795" y="534938"/>
                  <a:pt x="1001511" y="534938"/>
                  <a:pt x="1008229" y="541674"/>
                </a:cubicBezTo>
                <a:lnTo>
                  <a:pt x="1014876" y="534907"/>
                </a:lnTo>
                <a:lnTo>
                  <a:pt x="1014947" y="534938"/>
                </a:lnTo>
                <a:lnTo>
                  <a:pt x="1014979" y="534803"/>
                </a:lnTo>
                <a:lnTo>
                  <a:pt x="1022397" y="527254"/>
                </a:lnTo>
                <a:cubicBezTo>
                  <a:pt x="1035938" y="521885"/>
                  <a:pt x="1048531" y="538306"/>
                  <a:pt x="1068683" y="528202"/>
                </a:cubicBezTo>
                <a:cubicBezTo>
                  <a:pt x="1061964" y="514729"/>
                  <a:pt x="1055249" y="534938"/>
                  <a:pt x="1048531" y="528202"/>
                </a:cubicBezTo>
                <a:cubicBezTo>
                  <a:pt x="1048531" y="528202"/>
                  <a:pt x="1048531" y="514729"/>
                  <a:pt x="1048531" y="507993"/>
                </a:cubicBezTo>
                <a:cubicBezTo>
                  <a:pt x="1075399" y="507993"/>
                  <a:pt x="1068683" y="521465"/>
                  <a:pt x="1075399" y="541674"/>
                </a:cubicBezTo>
                <a:cubicBezTo>
                  <a:pt x="1095550" y="521465"/>
                  <a:pt x="1108984" y="528202"/>
                  <a:pt x="1142570" y="534938"/>
                </a:cubicBezTo>
                <a:cubicBezTo>
                  <a:pt x="1149286" y="528202"/>
                  <a:pt x="1135852" y="521465"/>
                  <a:pt x="1142570" y="514729"/>
                </a:cubicBezTo>
                <a:cubicBezTo>
                  <a:pt x="1149286" y="521465"/>
                  <a:pt x="1162720" y="514729"/>
                  <a:pt x="1162720" y="541674"/>
                </a:cubicBezTo>
                <a:cubicBezTo>
                  <a:pt x="1176154" y="541674"/>
                  <a:pt x="1176154" y="528202"/>
                  <a:pt x="1182872" y="534938"/>
                </a:cubicBezTo>
                <a:cubicBezTo>
                  <a:pt x="1182872" y="528202"/>
                  <a:pt x="1182872" y="521465"/>
                  <a:pt x="1176154" y="514729"/>
                </a:cubicBezTo>
                <a:cubicBezTo>
                  <a:pt x="1189588" y="507993"/>
                  <a:pt x="1216456" y="555146"/>
                  <a:pt x="1229890" y="514729"/>
                </a:cubicBezTo>
                <a:cubicBezTo>
                  <a:pt x="1250042" y="534938"/>
                  <a:pt x="1297061" y="541674"/>
                  <a:pt x="1330645" y="521465"/>
                </a:cubicBezTo>
                <a:cubicBezTo>
                  <a:pt x="1323929" y="534938"/>
                  <a:pt x="1323929" y="534938"/>
                  <a:pt x="1330645" y="548410"/>
                </a:cubicBezTo>
                <a:cubicBezTo>
                  <a:pt x="1344079" y="534938"/>
                  <a:pt x="1377665" y="534938"/>
                  <a:pt x="1384383" y="561882"/>
                </a:cubicBezTo>
                <a:cubicBezTo>
                  <a:pt x="1397817" y="555146"/>
                  <a:pt x="1411250" y="548410"/>
                  <a:pt x="1424685" y="541674"/>
                </a:cubicBezTo>
                <a:cubicBezTo>
                  <a:pt x="1424685" y="528202"/>
                  <a:pt x="1404533" y="541674"/>
                  <a:pt x="1411250" y="521465"/>
                </a:cubicBezTo>
                <a:cubicBezTo>
                  <a:pt x="1411250" y="528202"/>
                  <a:pt x="1431400" y="534938"/>
                  <a:pt x="1438119" y="521465"/>
                </a:cubicBezTo>
                <a:cubicBezTo>
                  <a:pt x="1444834" y="528202"/>
                  <a:pt x="1451552" y="534938"/>
                  <a:pt x="1444834" y="548410"/>
                </a:cubicBezTo>
                <a:cubicBezTo>
                  <a:pt x="1458268" y="548410"/>
                  <a:pt x="1471702" y="541674"/>
                  <a:pt x="1485136" y="541674"/>
                </a:cubicBezTo>
                <a:cubicBezTo>
                  <a:pt x="1478420" y="521465"/>
                  <a:pt x="1464986" y="541674"/>
                  <a:pt x="1464986" y="514729"/>
                </a:cubicBezTo>
                <a:cubicBezTo>
                  <a:pt x="1424685" y="521465"/>
                  <a:pt x="1391099" y="474311"/>
                  <a:pt x="1364231" y="507993"/>
                </a:cubicBezTo>
                <a:cubicBezTo>
                  <a:pt x="1357513" y="494519"/>
                  <a:pt x="1323929" y="494519"/>
                  <a:pt x="1323929" y="507993"/>
                </a:cubicBezTo>
                <a:cubicBezTo>
                  <a:pt x="1317211" y="474311"/>
                  <a:pt x="1297061" y="481047"/>
                  <a:pt x="1276909" y="494519"/>
                </a:cubicBezTo>
                <a:cubicBezTo>
                  <a:pt x="1276909" y="454102"/>
                  <a:pt x="1283627" y="447366"/>
                  <a:pt x="1283627" y="400213"/>
                </a:cubicBezTo>
                <a:cubicBezTo>
                  <a:pt x="1290343" y="393477"/>
                  <a:pt x="1297061" y="380005"/>
                  <a:pt x="1303777" y="373269"/>
                </a:cubicBezTo>
                <a:cubicBezTo>
                  <a:pt x="1323929" y="400213"/>
                  <a:pt x="1337363" y="380005"/>
                  <a:pt x="1357513" y="386741"/>
                </a:cubicBezTo>
                <a:cubicBezTo>
                  <a:pt x="1344079" y="420422"/>
                  <a:pt x="1404533" y="413685"/>
                  <a:pt x="1391099" y="393477"/>
                </a:cubicBezTo>
                <a:cubicBezTo>
                  <a:pt x="1404533" y="400213"/>
                  <a:pt x="1411250" y="420422"/>
                  <a:pt x="1424685" y="433894"/>
                </a:cubicBezTo>
                <a:cubicBezTo>
                  <a:pt x="1431400" y="433894"/>
                  <a:pt x="1431400" y="413685"/>
                  <a:pt x="1438119" y="413685"/>
                </a:cubicBezTo>
                <a:cubicBezTo>
                  <a:pt x="1438119" y="433894"/>
                  <a:pt x="1458268" y="427158"/>
                  <a:pt x="1478420" y="427158"/>
                </a:cubicBezTo>
                <a:cubicBezTo>
                  <a:pt x="1478420" y="420422"/>
                  <a:pt x="1471702" y="413685"/>
                  <a:pt x="1464986" y="413685"/>
                </a:cubicBezTo>
                <a:cubicBezTo>
                  <a:pt x="1491854" y="413685"/>
                  <a:pt x="1538874" y="406949"/>
                  <a:pt x="1559024" y="427158"/>
                </a:cubicBezTo>
                <a:cubicBezTo>
                  <a:pt x="1565742" y="427158"/>
                  <a:pt x="1565742" y="413685"/>
                  <a:pt x="1565742" y="406949"/>
                </a:cubicBezTo>
                <a:cubicBezTo>
                  <a:pt x="1606044" y="440630"/>
                  <a:pt x="1646345" y="440630"/>
                  <a:pt x="1700081" y="440630"/>
                </a:cubicBezTo>
                <a:cubicBezTo>
                  <a:pt x="1693365" y="440630"/>
                  <a:pt x="1693365" y="447366"/>
                  <a:pt x="1693365" y="454102"/>
                </a:cubicBezTo>
                <a:cubicBezTo>
                  <a:pt x="1713515" y="460838"/>
                  <a:pt x="1720233" y="447366"/>
                  <a:pt x="1740385" y="467574"/>
                </a:cubicBezTo>
                <a:cubicBezTo>
                  <a:pt x="1706799" y="467574"/>
                  <a:pt x="1693365" y="494519"/>
                  <a:pt x="1653063" y="487783"/>
                </a:cubicBezTo>
                <a:cubicBezTo>
                  <a:pt x="1666497" y="514729"/>
                  <a:pt x="1693365" y="487783"/>
                  <a:pt x="1706799" y="521465"/>
                </a:cubicBezTo>
                <a:cubicBezTo>
                  <a:pt x="1693365" y="487783"/>
                  <a:pt x="1720233" y="501257"/>
                  <a:pt x="1733667" y="521465"/>
                </a:cubicBezTo>
                <a:cubicBezTo>
                  <a:pt x="1747101" y="501257"/>
                  <a:pt x="1760535" y="514729"/>
                  <a:pt x="1773968" y="501257"/>
                </a:cubicBezTo>
                <a:cubicBezTo>
                  <a:pt x="1780686" y="514729"/>
                  <a:pt x="1767252" y="521465"/>
                  <a:pt x="1773968" y="521465"/>
                </a:cubicBezTo>
                <a:cubicBezTo>
                  <a:pt x="1767252" y="534938"/>
                  <a:pt x="1720233" y="514729"/>
                  <a:pt x="1713515" y="548410"/>
                </a:cubicBezTo>
                <a:cubicBezTo>
                  <a:pt x="1700081" y="555146"/>
                  <a:pt x="1713515" y="541674"/>
                  <a:pt x="1706799" y="528202"/>
                </a:cubicBezTo>
                <a:cubicBezTo>
                  <a:pt x="1693365" y="534938"/>
                  <a:pt x="1700081" y="555146"/>
                  <a:pt x="1693365" y="561882"/>
                </a:cubicBezTo>
                <a:cubicBezTo>
                  <a:pt x="1713515" y="548410"/>
                  <a:pt x="1733667" y="575354"/>
                  <a:pt x="1747101" y="548410"/>
                </a:cubicBezTo>
                <a:cubicBezTo>
                  <a:pt x="1794120" y="568618"/>
                  <a:pt x="1847856" y="575354"/>
                  <a:pt x="1881442" y="541674"/>
                </a:cubicBezTo>
                <a:cubicBezTo>
                  <a:pt x="1874724" y="561882"/>
                  <a:pt x="1888158" y="555146"/>
                  <a:pt x="1888158" y="561882"/>
                </a:cubicBezTo>
                <a:cubicBezTo>
                  <a:pt x="1915026" y="548410"/>
                  <a:pt x="1962045" y="575354"/>
                  <a:pt x="1975479" y="528202"/>
                </a:cubicBezTo>
                <a:cubicBezTo>
                  <a:pt x="1982197" y="521465"/>
                  <a:pt x="1975479" y="541674"/>
                  <a:pt x="1982197" y="555146"/>
                </a:cubicBezTo>
                <a:cubicBezTo>
                  <a:pt x="1935177" y="582090"/>
                  <a:pt x="1901592" y="548410"/>
                  <a:pt x="1868008" y="588827"/>
                </a:cubicBezTo>
                <a:cubicBezTo>
                  <a:pt x="1868008" y="602299"/>
                  <a:pt x="1894876" y="588827"/>
                  <a:pt x="1881442" y="609035"/>
                </a:cubicBezTo>
                <a:cubicBezTo>
                  <a:pt x="1935177" y="595563"/>
                  <a:pt x="2009065" y="609035"/>
                  <a:pt x="2042649" y="595563"/>
                </a:cubicBezTo>
                <a:cubicBezTo>
                  <a:pt x="2049367" y="615771"/>
                  <a:pt x="2029215" y="595563"/>
                  <a:pt x="2029215" y="609035"/>
                </a:cubicBezTo>
                <a:cubicBezTo>
                  <a:pt x="2082951" y="595563"/>
                  <a:pt x="2150122" y="629243"/>
                  <a:pt x="2190424" y="588827"/>
                </a:cubicBezTo>
                <a:cubicBezTo>
                  <a:pt x="2190424" y="602299"/>
                  <a:pt x="2176990" y="595563"/>
                  <a:pt x="2176990" y="609035"/>
                </a:cubicBezTo>
                <a:cubicBezTo>
                  <a:pt x="2203858" y="588827"/>
                  <a:pt x="2224010" y="649452"/>
                  <a:pt x="2250878" y="609035"/>
                </a:cubicBezTo>
                <a:cubicBezTo>
                  <a:pt x="2257594" y="615771"/>
                  <a:pt x="2257594" y="629243"/>
                  <a:pt x="2264312" y="635979"/>
                </a:cubicBezTo>
                <a:cubicBezTo>
                  <a:pt x="2277746" y="629243"/>
                  <a:pt x="2297895" y="615771"/>
                  <a:pt x="2311329" y="622507"/>
                </a:cubicBezTo>
                <a:cubicBezTo>
                  <a:pt x="2311329" y="629243"/>
                  <a:pt x="2304613" y="629243"/>
                  <a:pt x="2297895" y="629243"/>
                </a:cubicBezTo>
                <a:cubicBezTo>
                  <a:pt x="2297895" y="629243"/>
                  <a:pt x="2304613" y="629243"/>
                  <a:pt x="2311329" y="629243"/>
                </a:cubicBezTo>
                <a:cubicBezTo>
                  <a:pt x="2284461" y="696605"/>
                  <a:pt x="2412085" y="635979"/>
                  <a:pt x="2438953" y="629243"/>
                </a:cubicBezTo>
                <a:cubicBezTo>
                  <a:pt x="2445671" y="629243"/>
                  <a:pt x="2438953" y="635979"/>
                  <a:pt x="2438953" y="642716"/>
                </a:cubicBezTo>
                <a:cubicBezTo>
                  <a:pt x="2499406" y="642716"/>
                  <a:pt x="2546426" y="629243"/>
                  <a:pt x="2606880" y="635979"/>
                </a:cubicBezTo>
                <a:cubicBezTo>
                  <a:pt x="2613596" y="635979"/>
                  <a:pt x="2606880" y="629243"/>
                  <a:pt x="2606880" y="629243"/>
                </a:cubicBezTo>
                <a:cubicBezTo>
                  <a:pt x="2620314" y="629243"/>
                  <a:pt x="2660615" y="669660"/>
                  <a:pt x="2680767" y="629243"/>
                </a:cubicBezTo>
                <a:cubicBezTo>
                  <a:pt x="2680767" y="635979"/>
                  <a:pt x="2674049" y="642716"/>
                  <a:pt x="2674049" y="649452"/>
                </a:cubicBezTo>
                <a:cubicBezTo>
                  <a:pt x="2687483" y="642716"/>
                  <a:pt x="2687483" y="622507"/>
                  <a:pt x="2700917" y="622507"/>
                </a:cubicBezTo>
                <a:cubicBezTo>
                  <a:pt x="2700917" y="629243"/>
                  <a:pt x="2700917" y="635979"/>
                  <a:pt x="2694201" y="642716"/>
                </a:cubicBezTo>
                <a:cubicBezTo>
                  <a:pt x="2721069" y="662924"/>
                  <a:pt x="2747937" y="629243"/>
                  <a:pt x="2761371" y="642716"/>
                </a:cubicBezTo>
                <a:cubicBezTo>
                  <a:pt x="2768087" y="642716"/>
                  <a:pt x="2768087" y="635979"/>
                  <a:pt x="2781521" y="635979"/>
                </a:cubicBezTo>
                <a:cubicBezTo>
                  <a:pt x="2781521" y="615771"/>
                  <a:pt x="2768087" y="622507"/>
                  <a:pt x="2774805" y="609035"/>
                </a:cubicBezTo>
                <a:cubicBezTo>
                  <a:pt x="2774805" y="615771"/>
                  <a:pt x="2781521" y="615771"/>
                  <a:pt x="2788239" y="615771"/>
                </a:cubicBezTo>
                <a:cubicBezTo>
                  <a:pt x="2788239" y="615771"/>
                  <a:pt x="2788239" y="629243"/>
                  <a:pt x="2781521" y="629243"/>
                </a:cubicBezTo>
                <a:cubicBezTo>
                  <a:pt x="2781521" y="642716"/>
                  <a:pt x="2794954" y="622507"/>
                  <a:pt x="2794954" y="642716"/>
                </a:cubicBezTo>
                <a:cubicBezTo>
                  <a:pt x="2801672" y="629243"/>
                  <a:pt x="2808390" y="629243"/>
                  <a:pt x="2815106" y="615771"/>
                </a:cubicBezTo>
                <a:cubicBezTo>
                  <a:pt x="2815106" y="622507"/>
                  <a:pt x="2815106" y="629243"/>
                  <a:pt x="2815106" y="642716"/>
                </a:cubicBezTo>
                <a:cubicBezTo>
                  <a:pt x="2862126" y="649452"/>
                  <a:pt x="2895710" y="635979"/>
                  <a:pt x="2942730" y="622507"/>
                </a:cubicBezTo>
                <a:cubicBezTo>
                  <a:pt x="2956164" y="649452"/>
                  <a:pt x="2996465" y="656188"/>
                  <a:pt x="3023333" y="649452"/>
                </a:cubicBezTo>
                <a:cubicBezTo>
                  <a:pt x="3009899" y="669660"/>
                  <a:pt x="3050203" y="656188"/>
                  <a:pt x="3056919" y="669660"/>
                </a:cubicBezTo>
                <a:cubicBezTo>
                  <a:pt x="3056919" y="669660"/>
                  <a:pt x="3056919" y="669660"/>
                  <a:pt x="3063637" y="669660"/>
                </a:cubicBezTo>
                <a:cubicBezTo>
                  <a:pt x="3063637" y="649452"/>
                  <a:pt x="3050203" y="656188"/>
                  <a:pt x="3056919" y="642716"/>
                </a:cubicBezTo>
                <a:cubicBezTo>
                  <a:pt x="3070353" y="649452"/>
                  <a:pt x="3077071" y="662924"/>
                  <a:pt x="3083787" y="676396"/>
                </a:cubicBezTo>
                <a:cubicBezTo>
                  <a:pt x="3070353" y="656188"/>
                  <a:pt x="3077071" y="683132"/>
                  <a:pt x="3056919" y="676396"/>
                </a:cubicBezTo>
                <a:cubicBezTo>
                  <a:pt x="3070353" y="689868"/>
                  <a:pt x="3090505" y="676396"/>
                  <a:pt x="3097221" y="676396"/>
                </a:cubicBezTo>
                <a:cubicBezTo>
                  <a:pt x="3097221" y="662924"/>
                  <a:pt x="3090505" y="662924"/>
                  <a:pt x="3083787" y="662924"/>
                </a:cubicBezTo>
                <a:cubicBezTo>
                  <a:pt x="3097221" y="669660"/>
                  <a:pt x="3157674" y="642716"/>
                  <a:pt x="3171108" y="676396"/>
                </a:cubicBezTo>
                <a:cubicBezTo>
                  <a:pt x="3184542" y="662924"/>
                  <a:pt x="3164392" y="656188"/>
                  <a:pt x="3177826" y="635979"/>
                </a:cubicBezTo>
                <a:cubicBezTo>
                  <a:pt x="3150956" y="642716"/>
                  <a:pt x="3117373" y="656188"/>
                  <a:pt x="3097221" y="615771"/>
                </a:cubicBezTo>
                <a:cubicBezTo>
                  <a:pt x="3117373" y="622507"/>
                  <a:pt x="3124089" y="609035"/>
                  <a:pt x="3124089" y="595563"/>
                </a:cubicBezTo>
                <a:cubicBezTo>
                  <a:pt x="3144240" y="595563"/>
                  <a:pt x="3164392" y="588827"/>
                  <a:pt x="3171108" y="609035"/>
                </a:cubicBezTo>
                <a:cubicBezTo>
                  <a:pt x="3177826" y="602299"/>
                  <a:pt x="3184542" y="595563"/>
                  <a:pt x="3191260" y="588827"/>
                </a:cubicBezTo>
                <a:cubicBezTo>
                  <a:pt x="3221486" y="598931"/>
                  <a:pt x="3251712" y="582512"/>
                  <a:pt x="3276272" y="590720"/>
                </a:cubicBezTo>
                <a:lnTo>
                  <a:pt x="3289255" y="601307"/>
                </a:lnTo>
                <a:lnTo>
                  <a:pt x="3285298" y="602299"/>
                </a:lnTo>
                <a:cubicBezTo>
                  <a:pt x="3292016" y="615771"/>
                  <a:pt x="3298732" y="609035"/>
                  <a:pt x="3312165" y="609035"/>
                </a:cubicBezTo>
                <a:cubicBezTo>
                  <a:pt x="3312165" y="602299"/>
                  <a:pt x="3312165" y="602299"/>
                  <a:pt x="3312165" y="595563"/>
                </a:cubicBezTo>
                <a:cubicBezTo>
                  <a:pt x="3332317" y="602299"/>
                  <a:pt x="3386053" y="561882"/>
                  <a:pt x="3412921" y="595563"/>
                </a:cubicBezTo>
                <a:cubicBezTo>
                  <a:pt x="3433073" y="568618"/>
                  <a:pt x="3480091" y="609035"/>
                  <a:pt x="3493524" y="575354"/>
                </a:cubicBezTo>
                <a:cubicBezTo>
                  <a:pt x="3500242" y="582090"/>
                  <a:pt x="3500242" y="595563"/>
                  <a:pt x="3520392" y="602299"/>
                </a:cubicBezTo>
                <a:cubicBezTo>
                  <a:pt x="3520392" y="588827"/>
                  <a:pt x="3533828" y="575354"/>
                  <a:pt x="3533828" y="602299"/>
                </a:cubicBezTo>
                <a:cubicBezTo>
                  <a:pt x="3594280" y="575354"/>
                  <a:pt x="3681601" y="622507"/>
                  <a:pt x="3728621" y="568618"/>
                </a:cubicBezTo>
                <a:cubicBezTo>
                  <a:pt x="3735337" y="568618"/>
                  <a:pt x="3735337" y="582090"/>
                  <a:pt x="3748771" y="582090"/>
                </a:cubicBezTo>
                <a:cubicBezTo>
                  <a:pt x="3748771" y="575354"/>
                  <a:pt x="3742055" y="575354"/>
                  <a:pt x="3742055" y="561882"/>
                </a:cubicBezTo>
                <a:cubicBezTo>
                  <a:pt x="3755489" y="582090"/>
                  <a:pt x="3762205" y="568618"/>
                  <a:pt x="3768923" y="575354"/>
                </a:cubicBezTo>
                <a:cubicBezTo>
                  <a:pt x="3775641" y="582090"/>
                  <a:pt x="3748771" y="595563"/>
                  <a:pt x="3768923" y="602299"/>
                </a:cubicBezTo>
                <a:cubicBezTo>
                  <a:pt x="3762205" y="609035"/>
                  <a:pt x="3748771" y="582090"/>
                  <a:pt x="3728621" y="588827"/>
                </a:cubicBezTo>
                <a:cubicBezTo>
                  <a:pt x="3735337" y="595563"/>
                  <a:pt x="3748771" y="595563"/>
                  <a:pt x="3755489" y="602299"/>
                </a:cubicBezTo>
                <a:cubicBezTo>
                  <a:pt x="3748771" y="615771"/>
                  <a:pt x="3735337" y="595563"/>
                  <a:pt x="3728621" y="602299"/>
                </a:cubicBezTo>
                <a:cubicBezTo>
                  <a:pt x="3742055" y="615771"/>
                  <a:pt x="3762205" y="615771"/>
                  <a:pt x="3782357" y="622507"/>
                </a:cubicBezTo>
                <a:cubicBezTo>
                  <a:pt x="3701753" y="635979"/>
                  <a:pt x="3600998" y="588827"/>
                  <a:pt x="3513676" y="629243"/>
                </a:cubicBezTo>
                <a:cubicBezTo>
                  <a:pt x="3506958" y="629243"/>
                  <a:pt x="3500242" y="615771"/>
                  <a:pt x="3493524" y="609035"/>
                </a:cubicBezTo>
                <a:cubicBezTo>
                  <a:pt x="3480091" y="615771"/>
                  <a:pt x="3486808" y="629243"/>
                  <a:pt x="3473375" y="629243"/>
                </a:cubicBezTo>
                <a:cubicBezTo>
                  <a:pt x="3473375" y="595563"/>
                  <a:pt x="3446507" y="649452"/>
                  <a:pt x="3446507" y="609035"/>
                </a:cubicBezTo>
                <a:cubicBezTo>
                  <a:pt x="3439789" y="629243"/>
                  <a:pt x="3426355" y="635979"/>
                  <a:pt x="3419639" y="642716"/>
                </a:cubicBezTo>
                <a:cubicBezTo>
                  <a:pt x="3412921" y="642716"/>
                  <a:pt x="3412921" y="635979"/>
                  <a:pt x="3406205" y="629243"/>
                </a:cubicBezTo>
                <a:cubicBezTo>
                  <a:pt x="3412921" y="662924"/>
                  <a:pt x="3339033" y="635979"/>
                  <a:pt x="3339033" y="649452"/>
                </a:cubicBezTo>
                <a:cubicBezTo>
                  <a:pt x="3318883" y="642716"/>
                  <a:pt x="3298732" y="649452"/>
                  <a:pt x="3271864" y="649452"/>
                </a:cubicBezTo>
                <a:cubicBezTo>
                  <a:pt x="3278580" y="683132"/>
                  <a:pt x="3325599" y="669660"/>
                  <a:pt x="3332317" y="662924"/>
                </a:cubicBezTo>
                <a:cubicBezTo>
                  <a:pt x="3352467" y="683132"/>
                  <a:pt x="3386053" y="676396"/>
                  <a:pt x="3406205" y="676396"/>
                </a:cubicBezTo>
                <a:cubicBezTo>
                  <a:pt x="3406205" y="696605"/>
                  <a:pt x="3392769" y="683132"/>
                  <a:pt x="3392769" y="696605"/>
                </a:cubicBezTo>
                <a:cubicBezTo>
                  <a:pt x="3392769" y="703341"/>
                  <a:pt x="3399487" y="703341"/>
                  <a:pt x="3399487" y="716813"/>
                </a:cubicBezTo>
                <a:cubicBezTo>
                  <a:pt x="3412921" y="710077"/>
                  <a:pt x="3439789" y="716813"/>
                  <a:pt x="3439789" y="696605"/>
                </a:cubicBezTo>
                <a:cubicBezTo>
                  <a:pt x="3480091" y="710077"/>
                  <a:pt x="3506958" y="696605"/>
                  <a:pt x="3547262" y="730285"/>
                </a:cubicBezTo>
                <a:cubicBezTo>
                  <a:pt x="3553978" y="730285"/>
                  <a:pt x="3557336" y="726917"/>
                  <a:pt x="3561535" y="724392"/>
                </a:cubicBezTo>
                <a:lnTo>
                  <a:pt x="3568370" y="724094"/>
                </a:lnTo>
                <a:lnTo>
                  <a:pt x="3592600" y="737864"/>
                </a:lnTo>
                <a:cubicBezTo>
                  <a:pt x="3602676" y="740389"/>
                  <a:pt x="3614432" y="740389"/>
                  <a:pt x="3627866" y="737021"/>
                </a:cubicBezTo>
                <a:cubicBezTo>
                  <a:pt x="3627866" y="723549"/>
                  <a:pt x="3614432" y="737021"/>
                  <a:pt x="3600998" y="730285"/>
                </a:cubicBezTo>
                <a:cubicBezTo>
                  <a:pt x="3607714" y="696605"/>
                  <a:pt x="3634582" y="730285"/>
                  <a:pt x="3654733" y="716813"/>
                </a:cubicBezTo>
                <a:cubicBezTo>
                  <a:pt x="3648018" y="723549"/>
                  <a:pt x="3648018" y="730285"/>
                  <a:pt x="3641300" y="730285"/>
                </a:cubicBezTo>
                <a:cubicBezTo>
                  <a:pt x="3661451" y="743757"/>
                  <a:pt x="3695035" y="757230"/>
                  <a:pt x="3715187" y="743757"/>
                </a:cubicBezTo>
                <a:cubicBezTo>
                  <a:pt x="3721903" y="730285"/>
                  <a:pt x="3701753" y="743757"/>
                  <a:pt x="3708469" y="723549"/>
                </a:cubicBezTo>
                <a:cubicBezTo>
                  <a:pt x="3715187" y="723549"/>
                  <a:pt x="3728621" y="750494"/>
                  <a:pt x="3728621" y="723549"/>
                </a:cubicBezTo>
                <a:cubicBezTo>
                  <a:pt x="3742055" y="737021"/>
                  <a:pt x="3762205" y="737021"/>
                  <a:pt x="3775641" y="723549"/>
                </a:cubicBezTo>
                <a:cubicBezTo>
                  <a:pt x="3782357" y="737021"/>
                  <a:pt x="3789075" y="737021"/>
                  <a:pt x="3802509" y="730285"/>
                </a:cubicBezTo>
                <a:cubicBezTo>
                  <a:pt x="3782357" y="743757"/>
                  <a:pt x="3762205" y="737021"/>
                  <a:pt x="3728621" y="750494"/>
                </a:cubicBezTo>
                <a:cubicBezTo>
                  <a:pt x="3742055" y="770702"/>
                  <a:pt x="3762205" y="770702"/>
                  <a:pt x="3775641" y="757230"/>
                </a:cubicBezTo>
                <a:cubicBezTo>
                  <a:pt x="3775641" y="790910"/>
                  <a:pt x="3842810" y="743757"/>
                  <a:pt x="3856244" y="797646"/>
                </a:cubicBezTo>
                <a:cubicBezTo>
                  <a:pt x="3903264" y="777438"/>
                  <a:pt x="3923414" y="817855"/>
                  <a:pt x="3983868" y="797646"/>
                </a:cubicBezTo>
                <a:cubicBezTo>
                  <a:pt x="3950282" y="817855"/>
                  <a:pt x="4010735" y="811119"/>
                  <a:pt x="4030887" y="811119"/>
                </a:cubicBezTo>
                <a:cubicBezTo>
                  <a:pt x="4037603" y="790910"/>
                  <a:pt x="4017453" y="797646"/>
                  <a:pt x="4017453" y="790910"/>
                </a:cubicBezTo>
                <a:cubicBezTo>
                  <a:pt x="4010735" y="804383"/>
                  <a:pt x="4004017" y="804383"/>
                  <a:pt x="3990584" y="804383"/>
                </a:cubicBezTo>
                <a:cubicBezTo>
                  <a:pt x="3990584" y="777438"/>
                  <a:pt x="4030887" y="777438"/>
                  <a:pt x="4037603" y="804383"/>
                </a:cubicBezTo>
                <a:cubicBezTo>
                  <a:pt x="4091339" y="797646"/>
                  <a:pt x="4131643" y="797646"/>
                  <a:pt x="4171944" y="831329"/>
                </a:cubicBezTo>
                <a:cubicBezTo>
                  <a:pt x="4178660" y="824591"/>
                  <a:pt x="4158511" y="817855"/>
                  <a:pt x="4158511" y="817855"/>
                </a:cubicBezTo>
                <a:cubicBezTo>
                  <a:pt x="4178660" y="817855"/>
                  <a:pt x="4245830" y="811119"/>
                  <a:pt x="4286134" y="817855"/>
                </a:cubicBezTo>
                <a:cubicBezTo>
                  <a:pt x="4306284" y="811119"/>
                  <a:pt x="4321398" y="811119"/>
                  <a:pt x="4338190" y="813646"/>
                </a:cubicBezTo>
                <a:lnTo>
                  <a:pt x="4399401" y="824430"/>
                </a:lnTo>
                <a:lnTo>
                  <a:pt x="4393606" y="824591"/>
                </a:lnTo>
                <a:cubicBezTo>
                  <a:pt x="4393606" y="824591"/>
                  <a:pt x="4400323" y="824591"/>
                  <a:pt x="4400323" y="824591"/>
                </a:cubicBezTo>
                <a:lnTo>
                  <a:pt x="4399401" y="824430"/>
                </a:lnTo>
                <a:lnTo>
                  <a:pt x="4543897" y="820382"/>
                </a:lnTo>
                <a:cubicBezTo>
                  <a:pt x="4593437" y="819539"/>
                  <a:pt x="4642136" y="817855"/>
                  <a:pt x="4689153" y="811119"/>
                </a:cubicBezTo>
                <a:cubicBezTo>
                  <a:pt x="4689153" y="824591"/>
                  <a:pt x="4675720" y="824591"/>
                  <a:pt x="4682438" y="838065"/>
                </a:cubicBezTo>
                <a:cubicBezTo>
                  <a:pt x="4695872" y="851537"/>
                  <a:pt x="4716022" y="831329"/>
                  <a:pt x="4709306" y="817855"/>
                </a:cubicBezTo>
                <a:cubicBezTo>
                  <a:pt x="4736173" y="851537"/>
                  <a:pt x="4850363" y="797646"/>
                  <a:pt x="4910817" y="817855"/>
                </a:cubicBezTo>
                <a:cubicBezTo>
                  <a:pt x="4910817" y="817855"/>
                  <a:pt x="4910817" y="831329"/>
                  <a:pt x="4910817" y="831329"/>
                </a:cubicBezTo>
                <a:cubicBezTo>
                  <a:pt x="4910817" y="831329"/>
                  <a:pt x="4930967" y="817855"/>
                  <a:pt x="4924250" y="838065"/>
                </a:cubicBezTo>
                <a:cubicBezTo>
                  <a:pt x="4951118" y="811119"/>
                  <a:pt x="4991420" y="824591"/>
                  <a:pt x="5025006" y="817855"/>
                </a:cubicBezTo>
                <a:cubicBezTo>
                  <a:pt x="5031721" y="817855"/>
                  <a:pt x="5031721" y="831329"/>
                  <a:pt x="5025006" y="838065"/>
                </a:cubicBezTo>
                <a:cubicBezTo>
                  <a:pt x="5025006" y="838065"/>
                  <a:pt x="5025006" y="838065"/>
                  <a:pt x="5051873" y="838065"/>
                </a:cubicBezTo>
                <a:cubicBezTo>
                  <a:pt x="5058589" y="838065"/>
                  <a:pt x="5045155" y="831329"/>
                  <a:pt x="5051873" y="817855"/>
                </a:cubicBezTo>
                <a:cubicBezTo>
                  <a:pt x="5078741" y="824591"/>
                  <a:pt x="5105609" y="851537"/>
                  <a:pt x="5132477" y="838065"/>
                </a:cubicBezTo>
                <a:cubicBezTo>
                  <a:pt x="5132477" y="844801"/>
                  <a:pt x="5132477" y="851537"/>
                  <a:pt x="5139195" y="858274"/>
                </a:cubicBezTo>
                <a:cubicBezTo>
                  <a:pt x="5152629" y="844801"/>
                  <a:pt x="5179497" y="858274"/>
                  <a:pt x="5186213" y="858274"/>
                </a:cubicBezTo>
                <a:cubicBezTo>
                  <a:pt x="5192931" y="871746"/>
                  <a:pt x="5172779" y="865010"/>
                  <a:pt x="5172779" y="878482"/>
                </a:cubicBezTo>
                <a:cubicBezTo>
                  <a:pt x="5213080" y="878482"/>
                  <a:pt x="5260100" y="918899"/>
                  <a:pt x="5313836" y="891954"/>
                </a:cubicBezTo>
                <a:cubicBezTo>
                  <a:pt x="5327270" y="918899"/>
                  <a:pt x="5286968" y="898690"/>
                  <a:pt x="5286968" y="918899"/>
                </a:cubicBezTo>
                <a:cubicBezTo>
                  <a:pt x="5327270" y="932371"/>
                  <a:pt x="5367574" y="885218"/>
                  <a:pt x="5401157" y="912162"/>
                </a:cubicBezTo>
                <a:cubicBezTo>
                  <a:pt x="5407875" y="912162"/>
                  <a:pt x="5401157" y="898690"/>
                  <a:pt x="5407875" y="898690"/>
                </a:cubicBezTo>
                <a:cubicBezTo>
                  <a:pt x="5441459" y="918899"/>
                  <a:pt x="5468329" y="918899"/>
                  <a:pt x="5501913" y="905426"/>
                </a:cubicBezTo>
                <a:cubicBezTo>
                  <a:pt x="5508631" y="979524"/>
                  <a:pt x="5582518" y="918899"/>
                  <a:pt x="5616102" y="959315"/>
                </a:cubicBezTo>
                <a:cubicBezTo>
                  <a:pt x="5636254" y="945843"/>
                  <a:pt x="5676556" y="952579"/>
                  <a:pt x="5703424" y="972788"/>
                </a:cubicBezTo>
                <a:cubicBezTo>
                  <a:pt x="5710142" y="966051"/>
                  <a:pt x="5710142" y="959315"/>
                  <a:pt x="5716857" y="952579"/>
                </a:cubicBezTo>
                <a:cubicBezTo>
                  <a:pt x="5730291" y="952579"/>
                  <a:pt x="5716857" y="959315"/>
                  <a:pt x="5716857" y="966051"/>
                </a:cubicBezTo>
                <a:cubicBezTo>
                  <a:pt x="5730291" y="972788"/>
                  <a:pt x="5730291" y="959315"/>
                  <a:pt x="5743725" y="959315"/>
                </a:cubicBezTo>
                <a:cubicBezTo>
                  <a:pt x="5743725" y="952579"/>
                  <a:pt x="5737009" y="952579"/>
                  <a:pt x="5730291" y="952579"/>
                </a:cubicBezTo>
                <a:cubicBezTo>
                  <a:pt x="5757159" y="939107"/>
                  <a:pt x="5790745" y="952579"/>
                  <a:pt x="5817613" y="952579"/>
                </a:cubicBezTo>
                <a:cubicBezTo>
                  <a:pt x="5804179" y="966051"/>
                  <a:pt x="5763877" y="966051"/>
                  <a:pt x="5750443" y="952579"/>
                </a:cubicBezTo>
                <a:cubicBezTo>
                  <a:pt x="5743725" y="952579"/>
                  <a:pt x="5750443" y="966051"/>
                  <a:pt x="5743725" y="966051"/>
                </a:cubicBezTo>
                <a:cubicBezTo>
                  <a:pt x="5750443" y="979524"/>
                  <a:pt x="5770593" y="992996"/>
                  <a:pt x="5777311" y="972788"/>
                </a:cubicBezTo>
                <a:cubicBezTo>
                  <a:pt x="5790745" y="979524"/>
                  <a:pt x="5804179" y="992996"/>
                  <a:pt x="5817613" y="999732"/>
                </a:cubicBezTo>
                <a:cubicBezTo>
                  <a:pt x="5831047" y="999732"/>
                  <a:pt x="5824331" y="972788"/>
                  <a:pt x="5837765" y="972788"/>
                </a:cubicBezTo>
                <a:cubicBezTo>
                  <a:pt x="5843641" y="1019941"/>
                  <a:pt x="5890661" y="989733"/>
                  <a:pt x="5911323" y="1008520"/>
                </a:cubicBezTo>
                <a:lnTo>
                  <a:pt x="5916485" y="1016888"/>
                </a:lnTo>
                <a:lnTo>
                  <a:pt x="0" y="1016888"/>
                </a:lnTo>
                <a:close/>
                <a:moveTo>
                  <a:pt x="0" y="11804"/>
                </a:moveTo>
                <a:lnTo>
                  <a:pt x="7393" y="16252"/>
                </a:lnTo>
                <a:lnTo>
                  <a:pt x="0" y="27785"/>
                </a:lnTo>
                <a:close/>
                <a:moveTo>
                  <a:pt x="26218" y="1116"/>
                </a:moveTo>
                <a:cubicBezTo>
                  <a:pt x="32621" y="-2085"/>
                  <a:pt x="39024" y="1116"/>
                  <a:pt x="39024" y="17126"/>
                </a:cubicBezTo>
                <a:cubicBezTo>
                  <a:pt x="26218" y="4319"/>
                  <a:pt x="26218" y="17126"/>
                  <a:pt x="13411" y="23529"/>
                </a:cubicBezTo>
                <a:cubicBezTo>
                  <a:pt x="13411" y="13923"/>
                  <a:pt x="19814" y="4319"/>
                  <a:pt x="26218" y="1116"/>
                </a:cubicBezTo>
                <a:close/>
              </a:path>
            </a:pathLst>
          </a:custGeom>
          <a:solidFill>
            <a:srgbClr val="21B4D1">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a:p>
        </p:txBody>
      </p:sp>
      <p:sp>
        <p:nvSpPr>
          <p:cNvPr id="8" name="Freeform 53">
            <a:extLst>
              <a:ext uri="{FF2B5EF4-FFF2-40B4-BE49-F238E27FC236}">
                <a16:creationId xmlns:a16="http://schemas.microsoft.com/office/drawing/2014/main" id="{FA100899-5AC1-4477-8359-1BDD16B018D2}"/>
              </a:ext>
            </a:extLst>
          </p:cNvPr>
          <p:cNvSpPr/>
          <p:nvPr/>
        </p:nvSpPr>
        <p:spPr>
          <a:xfrm>
            <a:off x="6394880" y="0"/>
            <a:ext cx="2749120" cy="476343"/>
          </a:xfrm>
          <a:custGeom>
            <a:avLst/>
            <a:gdLst>
              <a:gd name="connsiteX0" fmla="*/ 4328023 w 4342524"/>
              <a:gd name="connsiteY0" fmla="*/ 737225 h 752434"/>
              <a:gd name="connsiteX1" fmla="*/ 4340830 w 4342524"/>
              <a:gd name="connsiteY1" fmla="*/ 740427 h 752434"/>
              <a:gd name="connsiteX2" fmla="*/ 4342524 w 4342524"/>
              <a:gd name="connsiteY2" fmla="*/ 740851 h 752434"/>
              <a:gd name="connsiteX3" fmla="*/ 4342524 w 4342524"/>
              <a:gd name="connsiteY3" fmla="*/ 749186 h 752434"/>
              <a:gd name="connsiteX4" fmla="*/ 4336028 w 4342524"/>
              <a:gd name="connsiteY4" fmla="*/ 752434 h 752434"/>
              <a:gd name="connsiteX5" fmla="*/ 4328023 w 4342524"/>
              <a:gd name="connsiteY5" fmla="*/ 737225 h 752434"/>
              <a:gd name="connsiteX6" fmla="*/ 4327523 w 4342524"/>
              <a:gd name="connsiteY6" fmla="*/ 698087 h 752434"/>
              <a:gd name="connsiteX7" fmla="*/ 4335227 w 4342524"/>
              <a:gd name="connsiteY7" fmla="*/ 699605 h 752434"/>
              <a:gd name="connsiteX8" fmla="*/ 4342524 w 4342524"/>
              <a:gd name="connsiteY8" fmla="*/ 700848 h 752434"/>
              <a:gd name="connsiteX9" fmla="*/ 4342524 w 4342524"/>
              <a:gd name="connsiteY9" fmla="*/ 712413 h 752434"/>
              <a:gd name="connsiteX10" fmla="*/ 4340029 w 4342524"/>
              <a:gd name="connsiteY10" fmla="*/ 712612 h 752434"/>
              <a:gd name="connsiteX11" fmla="*/ 4321620 w 4342524"/>
              <a:gd name="connsiteY11" fmla="*/ 703073 h 752434"/>
              <a:gd name="connsiteX12" fmla="*/ 4327523 w 4342524"/>
              <a:gd name="connsiteY12" fmla="*/ 698087 h 752434"/>
              <a:gd name="connsiteX13" fmla="*/ 4342524 w 4342524"/>
              <a:gd name="connsiteY13" fmla="*/ 645172 h 752434"/>
              <a:gd name="connsiteX14" fmla="*/ 4342524 w 4342524"/>
              <a:gd name="connsiteY14" fmla="*/ 649342 h 752434"/>
              <a:gd name="connsiteX15" fmla="*/ 4340830 w 4342524"/>
              <a:gd name="connsiteY15" fmla="*/ 649500 h 752434"/>
              <a:gd name="connsiteX16" fmla="*/ 4328023 w 4342524"/>
              <a:gd name="connsiteY16" fmla="*/ 628368 h 752434"/>
              <a:gd name="connsiteX17" fmla="*/ 4334426 w 4342524"/>
              <a:gd name="connsiteY17" fmla="*/ 642456 h 752434"/>
              <a:gd name="connsiteX18" fmla="*/ 4329624 w 4342524"/>
              <a:gd name="connsiteY18" fmla="*/ 653903 h 752434"/>
              <a:gd name="connsiteX19" fmla="*/ 4315217 w 4342524"/>
              <a:gd name="connsiteY19" fmla="*/ 649500 h 752434"/>
              <a:gd name="connsiteX20" fmla="*/ 4328023 w 4342524"/>
              <a:gd name="connsiteY20" fmla="*/ 628368 h 752434"/>
              <a:gd name="connsiteX21" fmla="*/ 3975840 w 4342524"/>
              <a:gd name="connsiteY21" fmla="*/ 626898 h 752434"/>
              <a:gd name="connsiteX22" fmla="*/ 4004655 w 4342524"/>
              <a:gd name="connsiteY22" fmla="*/ 643738 h 752434"/>
              <a:gd name="connsiteX23" fmla="*/ 3997751 w 4342524"/>
              <a:gd name="connsiteY23" fmla="*/ 645719 h 752434"/>
              <a:gd name="connsiteX24" fmla="*/ 3966235 w 4342524"/>
              <a:gd name="connsiteY24" fmla="*/ 643738 h 752434"/>
              <a:gd name="connsiteX25" fmla="*/ 3966235 w 4342524"/>
              <a:gd name="connsiteY25" fmla="*/ 636694 h 752434"/>
              <a:gd name="connsiteX26" fmla="*/ 3975840 w 4342524"/>
              <a:gd name="connsiteY26" fmla="*/ 626898 h 752434"/>
              <a:gd name="connsiteX27" fmla="*/ 4065486 w 4342524"/>
              <a:gd name="connsiteY27" fmla="*/ 621965 h 752434"/>
              <a:gd name="connsiteX28" fmla="*/ 4039872 w 4342524"/>
              <a:gd name="connsiteY28" fmla="*/ 634772 h 752434"/>
              <a:gd name="connsiteX29" fmla="*/ 4065486 w 4342524"/>
              <a:gd name="connsiteY29" fmla="*/ 621965 h 752434"/>
              <a:gd name="connsiteX30" fmla="*/ 3172220 w 4342524"/>
              <a:gd name="connsiteY30" fmla="*/ 615562 h 752434"/>
              <a:gd name="connsiteX31" fmla="*/ 3185027 w 4342524"/>
              <a:gd name="connsiteY31" fmla="*/ 634772 h 752434"/>
              <a:gd name="connsiteX32" fmla="*/ 3172220 w 4342524"/>
              <a:gd name="connsiteY32" fmla="*/ 634772 h 752434"/>
              <a:gd name="connsiteX33" fmla="*/ 3172220 w 4342524"/>
              <a:gd name="connsiteY33" fmla="*/ 615562 h 752434"/>
              <a:gd name="connsiteX34" fmla="*/ 3849374 w 4342524"/>
              <a:gd name="connsiteY34" fmla="*/ 614861 h 752434"/>
              <a:gd name="connsiteX35" fmla="*/ 3863781 w 4342524"/>
              <a:gd name="connsiteY35" fmla="*/ 628368 h 752434"/>
              <a:gd name="connsiteX36" fmla="*/ 3838168 w 4342524"/>
              <a:gd name="connsiteY36" fmla="*/ 634772 h 752434"/>
              <a:gd name="connsiteX37" fmla="*/ 3838168 w 4342524"/>
              <a:gd name="connsiteY37" fmla="*/ 615562 h 752434"/>
              <a:gd name="connsiteX38" fmla="*/ 3844571 w 4342524"/>
              <a:gd name="connsiteY38" fmla="*/ 621965 h 752434"/>
              <a:gd name="connsiteX39" fmla="*/ 3849374 w 4342524"/>
              <a:gd name="connsiteY39" fmla="*/ 614861 h 752434"/>
              <a:gd name="connsiteX40" fmla="*/ 3334704 w 4342524"/>
              <a:gd name="connsiteY40" fmla="*/ 609158 h 752434"/>
              <a:gd name="connsiteX41" fmla="*/ 3332003 w 4342524"/>
              <a:gd name="connsiteY41" fmla="*/ 622766 h 752434"/>
              <a:gd name="connsiteX42" fmla="*/ 3313092 w 4342524"/>
              <a:gd name="connsiteY42" fmla="*/ 621965 h 752434"/>
              <a:gd name="connsiteX43" fmla="*/ 3320296 w 4342524"/>
              <a:gd name="connsiteY43" fmla="*/ 621965 h 752434"/>
              <a:gd name="connsiteX44" fmla="*/ 3320296 w 4342524"/>
              <a:gd name="connsiteY44" fmla="*/ 615562 h 752434"/>
              <a:gd name="connsiteX45" fmla="*/ 3334704 w 4342524"/>
              <a:gd name="connsiteY45" fmla="*/ 609158 h 752434"/>
              <a:gd name="connsiteX46" fmla="*/ 3161014 w 4342524"/>
              <a:gd name="connsiteY46" fmla="*/ 601054 h 752434"/>
              <a:gd name="connsiteX47" fmla="*/ 3165817 w 4342524"/>
              <a:gd name="connsiteY47" fmla="*/ 609158 h 752434"/>
              <a:gd name="connsiteX48" fmla="*/ 3156213 w 4342524"/>
              <a:gd name="connsiteY48" fmla="*/ 618764 h 752434"/>
              <a:gd name="connsiteX49" fmla="*/ 3146607 w 4342524"/>
              <a:gd name="connsiteY49" fmla="*/ 609158 h 752434"/>
              <a:gd name="connsiteX50" fmla="*/ 3161014 w 4342524"/>
              <a:gd name="connsiteY50" fmla="*/ 601054 h 752434"/>
              <a:gd name="connsiteX51" fmla="*/ 3065523 w 4342524"/>
              <a:gd name="connsiteY51" fmla="*/ 598753 h 752434"/>
              <a:gd name="connsiteX52" fmla="*/ 3085774 w 4342524"/>
              <a:gd name="connsiteY52" fmla="*/ 602755 h 752434"/>
              <a:gd name="connsiteX53" fmla="*/ 3050554 w 4342524"/>
              <a:gd name="connsiteY53" fmla="*/ 609158 h 752434"/>
              <a:gd name="connsiteX54" fmla="*/ 3065523 w 4342524"/>
              <a:gd name="connsiteY54" fmla="*/ 598753 h 752434"/>
              <a:gd name="connsiteX55" fmla="*/ 3550017 w 4342524"/>
              <a:gd name="connsiteY55" fmla="*/ 596352 h 752434"/>
              <a:gd name="connsiteX56" fmla="*/ 3528405 w 4342524"/>
              <a:gd name="connsiteY56" fmla="*/ 621965 h 752434"/>
              <a:gd name="connsiteX57" fmla="*/ 3521201 w 4342524"/>
              <a:gd name="connsiteY57" fmla="*/ 621965 h 752434"/>
              <a:gd name="connsiteX58" fmla="*/ 3521201 w 4342524"/>
              <a:gd name="connsiteY58" fmla="*/ 615562 h 752434"/>
              <a:gd name="connsiteX59" fmla="*/ 3550017 w 4342524"/>
              <a:gd name="connsiteY59" fmla="*/ 596352 h 752434"/>
              <a:gd name="connsiteX60" fmla="*/ 2909681 w 4342524"/>
              <a:gd name="connsiteY60" fmla="*/ 596352 h 752434"/>
              <a:gd name="connsiteX61" fmla="*/ 2957707 w 4342524"/>
              <a:gd name="connsiteY61" fmla="*/ 602755 h 752434"/>
              <a:gd name="connsiteX62" fmla="*/ 2909681 w 4342524"/>
              <a:gd name="connsiteY62" fmla="*/ 596352 h 752434"/>
              <a:gd name="connsiteX63" fmla="*/ 3607800 w 4342524"/>
              <a:gd name="connsiteY63" fmla="*/ 594132 h 752434"/>
              <a:gd name="connsiteX64" fmla="*/ 3654758 w 4342524"/>
              <a:gd name="connsiteY64" fmla="*/ 610031 h 752434"/>
              <a:gd name="connsiteX65" fmla="*/ 3674882 w 4342524"/>
              <a:gd name="connsiteY65" fmla="*/ 596642 h 752434"/>
              <a:gd name="connsiteX66" fmla="*/ 3674882 w 4342524"/>
              <a:gd name="connsiteY66" fmla="*/ 616727 h 752434"/>
              <a:gd name="connsiteX67" fmla="*/ 3688299 w 4342524"/>
              <a:gd name="connsiteY67" fmla="*/ 596642 h 752434"/>
              <a:gd name="connsiteX68" fmla="*/ 3748672 w 4342524"/>
              <a:gd name="connsiteY68" fmla="*/ 610031 h 752434"/>
              <a:gd name="connsiteX69" fmla="*/ 3688299 w 4342524"/>
              <a:gd name="connsiteY69" fmla="*/ 630115 h 752434"/>
              <a:gd name="connsiteX70" fmla="*/ 3762090 w 4342524"/>
              <a:gd name="connsiteY70" fmla="*/ 643504 h 752434"/>
              <a:gd name="connsiteX71" fmla="*/ 3768798 w 4342524"/>
              <a:gd name="connsiteY71" fmla="*/ 610031 h 752434"/>
              <a:gd name="connsiteX72" fmla="*/ 3802340 w 4342524"/>
              <a:gd name="connsiteY72" fmla="*/ 610031 h 752434"/>
              <a:gd name="connsiteX73" fmla="*/ 3775506 w 4342524"/>
              <a:gd name="connsiteY73" fmla="*/ 630115 h 752434"/>
              <a:gd name="connsiteX74" fmla="*/ 3782214 w 4342524"/>
              <a:gd name="connsiteY74" fmla="*/ 636811 h 752434"/>
              <a:gd name="connsiteX75" fmla="*/ 3775506 w 4342524"/>
              <a:gd name="connsiteY75" fmla="*/ 636811 h 752434"/>
              <a:gd name="connsiteX76" fmla="*/ 3802340 w 4342524"/>
              <a:gd name="connsiteY76" fmla="*/ 656894 h 752434"/>
              <a:gd name="connsiteX77" fmla="*/ 3534008 w 4342524"/>
              <a:gd name="connsiteY77" fmla="*/ 656894 h 752434"/>
              <a:gd name="connsiteX78" fmla="*/ 3574257 w 4342524"/>
              <a:gd name="connsiteY78" fmla="*/ 650198 h 752434"/>
              <a:gd name="connsiteX79" fmla="*/ 3547426 w 4342524"/>
              <a:gd name="connsiteY79" fmla="*/ 636811 h 752434"/>
              <a:gd name="connsiteX80" fmla="*/ 3547426 w 4342524"/>
              <a:gd name="connsiteY80" fmla="*/ 623421 h 752434"/>
              <a:gd name="connsiteX81" fmla="*/ 3607799 w 4342524"/>
              <a:gd name="connsiteY81" fmla="*/ 623421 h 752434"/>
              <a:gd name="connsiteX82" fmla="*/ 3560842 w 4342524"/>
              <a:gd name="connsiteY82" fmla="*/ 603338 h 752434"/>
              <a:gd name="connsiteX83" fmla="*/ 3607800 w 4342524"/>
              <a:gd name="connsiteY83" fmla="*/ 594132 h 752434"/>
              <a:gd name="connsiteX84" fmla="*/ 3274673 w 4342524"/>
              <a:gd name="connsiteY84" fmla="*/ 588026 h 752434"/>
              <a:gd name="connsiteX85" fmla="*/ 3274673 w 4342524"/>
              <a:gd name="connsiteY85" fmla="*/ 602116 h 752434"/>
              <a:gd name="connsiteX86" fmla="*/ 3270121 w 4342524"/>
              <a:gd name="connsiteY86" fmla="*/ 604096 h 752434"/>
              <a:gd name="connsiteX87" fmla="*/ 3252261 w 4342524"/>
              <a:gd name="connsiteY87" fmla="*/ 602116 h 752434"/>
              <a:gd name="connsiteX88" fmla="*/ 3274673 w 4342524"/>
              <a:gd name="connsiteY88" fmla="*/ 588026 h 752434"/>
              <a:gd name="connsiteX89" fmla="*/ 3132199 w 4342524"/>
              <a:gd name="connsiteY89" fmla="*/ 578341 h 752434"/>
              <a:gd name="connsiteX90" fmla="*/ 3153010 w 4342524"/>
              <a:gd name="connsiteY90" fmla="*/ 589147 h 752434"/>
              <a:gd name="connsiteX91" fmla="*/ 3145530 w 4342524"/>
              <a:gd name="connsiteY91" fmla="*/ 591174 h 752434"/>
              <a:gd name="connsiteX92" fmla="*/ 3111387 w 4342524"/>
              <a:gd name="connsiteY92" fmla="*/ 589147 h 752434"/>
              <a:gd name="connsiteX93" fmla="*/ 3132199 w 4342524"/>
              <a:gd name="connsiteY93" fmla="*/ 578341 h 752434"/>
              <a:gd name="connsiteX94" fmla="*/ 4133522 w 4342524"/>
              <a:gd name="connsiteY94" fmla="*/ 560334 h 752434"/>
              <a:gd name="connsiteX95" fmla="*/ 4151932 w 4342524"/>
              <a:gd name="connsiteY95" fmla="*/ 567537 h 752434"/>
              <a:gd name="connsiteX96" fmla="*/ 4138325 w 4342524"/>
              <a:gd name="connsiteY96" fmla="*/ 572339 h 752434"/>
              <a:gd name="connsiteX97" fmla="*/ 4119915 w 4342524"/>
              <a:gd name="connsiteY97" fmla="*/ 567537 h 752434"/>
              <a:gd name="connsiteX98" fmla="*/ 4133522 w 4342524"/>
              <a:gd name="connsiteY98" fmla="*/ 560334 h 752434"/>
              <a:gd name="connsiteX99" fmla="*/ 4177744 w 4342524"/>
              <a:gd name="connsiteY99" fmla="*/ 547827 h 752434"/>
              <a:gd name="connsiteX100" fmla="*/ 4180746 w 4342524"/>
              <a:gd name="connsiteY100" fmla="*/ 554731 h 752434"/>
              <a:gd name="connsiteX101" fmla="*/ 4174343 w 4342524"/>
              <a:gd name="connsiteY101" fmla="*/ 554731 h 752434"/>
              <a:gd name="connsiteX102" fmla="*/ 4180746 w 4342524"/>
              <a:gd name="connsiteY102" fmla="*/ 567537 h 752434"/>
              <a:gd name="connsiteX103" fmla="*/ 4173542 w 4342524"/>
              <a:gd name="connsiteY103" fmla="*/ 577942 h 752434"/>
              <a:gd name="connsiteX104" fmla="*/ 4161536 w 4342524"/>
              <a:gd name="connsiteY104" fmla="*/ 573941 h 752434"/>
              <a:gd name="connsiteX105" fmla="*/ 4177744 w 4342524"/>
              <a:gd name="connsiteY105" fmla="*/ 547827 h 752434"/>
              <a:gd name="connsiteX106" fmla="*/ 3286109 w 4342524"/>
              <a:gd name="connsiteY106" fmla="*/ 522714 h 752434"/>
              <a:gd name="connsiteX107" fmla="*/ 3283214 w 4342524"/>
              <a:gd name="connsiteY107" fmla="*/ 542524 h 752434"/>
              <a:gd name="connsiteX108" fmla="*/ 3272386 w 4342524"/>
              <a:gd name="connsiteY108" fmla="*/ 541924 h 752434"/>
              <a:gd name="connsiteX109" fmla="*/ 3286109 w 4342524"/>
              <a:gd name="connsiteY109" fmla="*/ 522714 h 752434"/>
              <a:gd name="connsiteX110" fmla="*/ 3367521 w 4342524"/>
              <a:gd name="connsiteY110" fmla="*/ 513108 h 752434"/>
              <a:gd name="connsiteX111" fmla="*/ 3393134 w 4342524"/>
              <a:gd name="connsiteY111" fmla="*/ 513108 h 752434"/>
              <a:gd name="connsiteX112" fmla="*/ 3367521 w 4342524"/>
              <a:gd name="connsiteY112" fmla="*/ 535521 h 752434"/>
              <a:gd name="connsiteX113" fmla="*/ 3367521 w 4342524"/>
              <a:gd name="connsiteY113" fmla="*/ 513108 h 752434"/>
              <a:gd name="connsiteX114" fmla="*/ 4193553 w 4342524"/>
              <a:gd name="connsiteY114" fmla="*/ 500301 h 752434"/>
              <a:gd name="connsiteX115" fmla="*/ 4126317 w 4342524"/>
              <a:gd name="connsiteY115" fmla="*/ 528478 h 752434"/>
              <a:gd name="connsiteX116" fmla="*/ 4193553 w 4342524"/>
              <a:gd name="connsiteY116" fmla="*/ 500301 h 752434"/>
              <a:gd name="connsiteX117" fmla="*/ 3838648 w 4342524"/>
              <a:gd name="connsiteY117" fmla="*/ 498244 h 752434"/>
              <a:gd name="connsiteX118" fmla="*/ 3850975 w 4342524"/>
              <a:gd name="connsiteY118" fmla="*/ 515395 h 752434"/>
              <a:gd name="connsiteX119" fmla="*/ 3822800 w 4342524"/>
              <a:gd name="connsiteY119" fmla="*/ 529117 h 752434"/>
              <a:gd name="connsiteX120" fmla="*/ 3815755 w 4342524"/>
              <a:gd name="connsiteY120" fmla="*/ 501675 h 752434"/>
              <a:gd name="connsiteX121" fmla="*/ 3838648 w 4342524"/>
              <a:gd name="connsiteY121" fmla="*/ 498244 h 752434"/>
              <a:gd name="connsiteX122" fmla="*/ 4150930 w 4342524"/>
              <a:gd name="connsiteY122" fmla="*/ 497900 h 752434"/>
              <a:gd name="connsiteX123" fmla="*/ 4174343 w 4342524"/>
              <a:gd name="connsiteY123" fmla="*/ 500301 h 752434"/>
              <a:gd name="connsiteX124" fmla="*/ 4132720 w 4342524"/>
              <a:gd name="connsiteY124" fmla="*/ 506705 h 752434"/>
              <a:gd name="connsiteX125" fmla="*/ 4132720 w 4342524"/>
              <a:gd name="connsiteY125" fmla="*/ 500301 h 752434"/>
              <a:gd name="connsiteX126" fmla="*/ 4150930 w 4342524"/>
              <a:gd name="connsiteY126" fmla="*/ 497900 h 752434"/>
              <a:gd name="connsiteX127" fmla="*/ 4111011 w 4342524"/>
              <a:gd name="connsiteY127" fmla="*/ 495799 h 752434"/>
              <a:gd name="connsiteX128" fmla="*/ 4126319 w 4342524"/>
              <a:gd name="connsiteY128" fmla="*/ 500301 h 752434"/>
              <a:gd name="connsiteX129" fmla="*/ 4119115 w 4342524"/>
              <a:gd name="connsiteY129" fmla="*/ 508306 h 752434"/>
              <a:gd name="connsiteX130" fmla="*/ 4107109 w 4342524"/>
              <a:gd name="connsiteY130" fmla="*/ 506705 h 752434"/>
              <a:gd name="connsiteX131" fmla="*/ 4107109 w 4342524"/>
              <a:gd name="connsiteY131" fmla="*/ 500301 h 752434"/>
              <a:gd name="connsiteX132" fmla="*/ 4111011 w 4342524"/>
              <a:gd name="connsiteY132" fmla="*/ 495799 h 752434"/>
              <a:gd name="connsiteX133" fmla="*/ 4022329 w 4342524"/>
              <a:gd name="connsiteY133" fmla="*/ 480291 h 752434"/>
              <a:gd name="connsiteX134" fmla="*/ 4038806 w 4342524"/>
              <a:gd name="connsiteY134" fmla="*/ 481091 h 752434"/>
              <a:gd name="connsiteX135" fmla="*/ 4024930 w 4342524"/>
              <a:gd name="connsiteY135" fmla="*/ 500301 h 752434"/>
              <a:gd name="connsiteX136" fmla="*/ 4011056 w 4342524"/>
              <a:gd name="connsiteY136" fmla="*/ 493898 h 752434"/>
              <a:gd name="connsiteX137" fmla="*/ 4022329 w 4342524"/>
              <a:gd name="connsiteY137" fmla="*/ 480291 h 752434"/>
              <a:gd name="connsiteX138" fmla="*/ 3833208 w 4342524"/>
              <a:gd name="connsiteY138" fmla="*/ 476789 h 752434"/>
              <a:gd name="connsiteX139" fmla="*/ 3844571 w 4342524"/>
              <a:gd name="connsiteY139" fmla="*/ 481091 h 752434"/>
              <a:gd name="connsiteX140" fmla="*/ 3796545 w 4342524"/>
              <a:gd name="connsiteY140" fmla="*/ 493898 h 752434"/>
              <a:gd name="connsiteX141" fmla="*/ 3833208 w 4342524"/>
              <a:gd name="connsiteY141" fmla="*/ 476789 h 752434"/>
              <a:gd name="connsiteX142" fmla="*/ 1968391 w 4342524"/>
              <a:gd name="connsiteY142" fmla="*/ 439468 h 752434"/>
              <a:gd name="connsiteX143" fmla="*/ 1949180 w 4342524"/>
              <a:gd name="connsiteY143" fmla="*/ 461881 h 752434"/>
              <a:gd name="connsiteX144" fmla="*/ 1968391 w 4342524"/>
              <a:gd name="connsiteY144" fmla="*/ 439468 h 752434"/>
              <a:gd name="connsiteX145" fmla="*/ 1942777 w 4342524"/>
              <a:gd name="connsiteY145" fmla="*/ 439468 h 752434"/>
              <a:gd name="connsiteX146" fmla="*/ 1917164 w 4342524"/>
              <a:gd name="connsiteY146" fmla="*/ 455478 h 752434"/>
              <a:gd name="connsiteX147" fmla="*/ 1942777 w 4342524"/>
              <a:gd name="connsiteY147" fmla="*/ 439468 h 752434"/>
              <a:gd name="connsiteX148" fmla="*/ 1782693 w 4342524"/>
              <a:gd name="connsiteY148" fmla="*/ 439468 h 752434"/>
              <a:gd name="connsiteX149" fmla="*/ 1827517 w 4342524"/>
              <a:gd name="connsiteY149" fmla="*/ 446513 h 752434"/>
              <a:gd name="connsiteX150" fmla="*/ 1806706 w 4342524"/>
              <a:gd name="connsiteY150" fmla="*/ 466764 h 752434"/>
              <a:gd name="connsiteX151" fmla="*/ 1776290 w 4342524"/>
              <a:gd name="connsiteY151" fmla="*/ 460600 h 752434"/>
              <a:gd name="connsiteX152" fmla="*/ 1782693 w 4342524"/>
              <a:gd name="connsiteY152" fmla="*/ 439468 h 752434"/>
              <a:gd name="connsiteX153" fmla="*/ 1856900 w 4342524"/>
              <a:gd name="connsiteY153" fmla="*/ 434791 h 752434"/>
              <a:gd name="connsiteX154" fmla="*/ 1868605 w 4342524"/>
              <a:gd name="connsiteY154" fmla="*/ 447473 h 752434"/>
              <a:gd name="connsiteX155" fmla="*/ 1861669 w 4342524"/>
              <a:gd name="connsiteY155" fmla="*/ 454411 h 752434"/>
              <a:gd name="connsiteX156" fmla="*/ 1861669 w 4342524"/>
              <a:gd name="connsiteY156" fmla="*/ 461347 h 752434"/>
              <a:gd name="connsiteX157" fmla="*/ 1853431 w 4342524"/>
              <a:gd name="connsiteY157" fmla="*/ 463190 h 752434"/>
              <a:gd name="connsiteX158" fmla="*/ 1833920 w 4342524"/>
              <a:gd name="connsiteY158" fmla="*/ 454411 h 752434"/>
              <a:gd name="connsiteX159" fmla="*/ 1854732 w 4342524"/>
              <a:gd name="connsiteY159" fmla="*/ 440535 h 752434"/>
              <a:gd name="connsiteX160" fmla="*/ 1856900 w 4342524"/>
              <a:gd name="connsiteY160" fmla="*/ 434791 h 752434"/>
              <a:gd name="connsiteX161" fmla="*/ 2016415 w 4342524"/>
              <a:gd name="connsiteY161" fmla="*/ 433866 h 752434"/>
              <a:gd name="connsiteX162" fmla="*/ 2022818 w 4342524"/>
              <a:gd name="connsiteY162" fmla="*/ 461080 h 752434"/>
              <a:gd name="connsiteX163" fmla="*/ 1977995 w 4342524"/>
              <a:gd name="connsiteY163" fmla="*/ 447473 h 752434"/>
              <a:gd name="connsiteX164" fmla="*/ 2016415 w 4342524"/>
              <a:gd name="connsiteY164" fmla="*/ 433866 h 752434"/>
              <a:gd name="connsiteX165" fmla="*/ 2064659 w 4342524"/>
              <a:gd name="connsiteY165" fmla="*/ 416039 h 752434"/>
              <a:gd name="connsiteX166" fmla="*/ 2096457 w 4342524"/>
              <a:gd name="connsiteY166" fmla="*/ 448008 h 752434"/>
              <a:gd name="connsiteX167" fmla="*/ 2163692 w 4342524"/>
              <a:gd name="connsiteY167" fmla="*/ 434489 h 752434"/>
              <a:gd name="connsiteX168" fmla="*/ 2114107 w 4342524"/>
              <a:gd name="connsiteY168" fmla="*/ 451386 h 752434"/>
              <a:gd name="connsiteX169" fmla="*/ 2069563 w 4342524"/>
              <a:gd name="connsiteY169" fmla="*/ 427729 h 752434"/>
              <a:gd name="connsiteX170" fmla="*/ 2029221 w 4342524"/>
              <a:gd name="connsiteY170" fmla="*/ 427729 h 752434"/>
              <a:gd name="connsiteX171" fmla="*/ 2062839 w 4342524"/>
              <a:gd name="connsiteY171" fmla="*/ 414212 h 752434"/>
              <a:gd name="connsiteX172" fmla="*/ 2068482 w 4342524"/>
              <a:gd name="connsiteY172" fmla="*/ 414779 h 752434"/>
              <a:gd name="connsiteX173" fmla="*/ 2064659 w 4342524"/>
              <a:gd name="connsiteY173" fmla="*/ 416039 h 752434"/>
              <a:gd name="connsiteX174" fmla="*/ 2686203 w 4342524"/>
              <a:gd name="connsiteY174" fmla="*/ 411314 h 752434"/>
              <a:gd name="connsiteX175" fmla="*/ 2691436 w 4342524"/>
              <a:gd name="connsiteY175" fmla="*/ 415581 h 752434"/>
              <a:gd name="connsiteX176" fmla="*/ 2688675 w 4342524"/>
              <a:gd name="connsiteY176" fmla="*/ 416273 h 752434"/>
              <a:gd name="connsiteX177" fmla="*/ 2681959 w 4342524"/>
              <a:gd name="connsiteY177" fmla="*/ 407853 h 752434"/>
              <a:gd name="connsiteX178" fmla="*/ 2685947 w 4342524"/>
              <a:gd name="connsiteY178" fmla="*/ 410800 h 752434"/>
              <a:gd name="connsiteX179" fmla="*/ 2686203 w 4342524"/>
              <a:gd name="connsiteY179" fmla="*/ 411314 h 752434"/>
              <a:gd name="connsiteX180" fmla="*/ 2136798 w 4342524"/>
              <a:gd name="connsiteY180" fmla="*/ 407452 h 752434"/>
              <a:gd name="connsiteX181" fmla="*/ 2104862 w 4342524"/>
              <a:gd name="connsiteY181" fmla="*/ 418435 h 752434"/>
              <a:gd name="connsiteX182" fmla="*/ 2068482 w 4342524"/>
              <a:gd name="connsiteY182" fmla="*/ 414779 h 752434"/>
              <a:gd name="connsiteX183" fmla="*/ 2083009 w 4342524"/>
              <a:gd name="connsiteY183" fmla="*/ 409987 h 752434"/>
              <a:gd name="connsiteX184" fmla="*/ 2136798 w 4342524"/>
              <a:gd name="connsiteY184" fmla="*/ 407452 h 752434"/>
              <a:gd name="connsiteX185" fmla="*/ 3037748 w 4342524"/>
              <a:gd name="connsiteY185" fmla="*/ 401050 h 752434"/>
              <a:gd name="connsiteX186" fmla="*/ 3064527 w 4342524"/>
              <a:gd name="connsiteY186" fmla="*/ 407454 h 752434"/>
              <a:gd name="connsiteX187" fmla="*/ 3037748 w 4342524"/>
              <a:gd name="connsiteY187" fmla="*/ 413857 h 752434"/>
              <a:gd name="connsiteX188" fmla="*/ 3037748 w 4342524"/>
              <a:gd name="connsiteY188" fmla="*/ 401050 h 752434"/>
              <a:gd name="connsiteX189" fmla="*/ 2884069 w 4342524"/>
              <a:gd name="connsiteY189" fmla="*/ 401050 h 752434"/>
              <a:gd name="connsiteX190" fmla="*/ 2903279 w 4342524"/>
              <a:gd name="connsiteY190" fmla="*/ 420260 h 752434"/>
              <a:gd name="connsiteX191" fmla="*/ 2884069 w 4342524"/>
              <a:gd name="connsiteY191" fmla="*/ 401050 h 752434"/>
              <a:gd name="connsiteX192" fmla="*/ 2163692 w 4342524"/>
              <a:gd name="connsiteY192" fmla="*/ 394647 h 752434"/>
              <a:gd name="connsiteX193" fmla="*/ 2163692 w 4342524"/>
              <a:gd name="connsiteY193" fmla="*/ 426664 h 752434"/>
              <a:gd name="connsiteX194" fmla="*/ 2150885 w 4342524"/>
              <a:gd name="connsiteY194" fmla="*/ 407454 h 752434"/>
              <a:gd name="connsiteX195" fmla="*/ 2163692 w 4342524"/>
              <a:gd name="connsiteY195" fmla="*/ 394647 h 752434"/>
              <a:gd name="connsiteX196" fmla="*/ 3562824 w 4342524"/>
              <a:gd name="connsiteY196" fmla="*/ 392246 h 752434"/>
              <a:gd name="connsiteX197" fmla="*/ 3575631 w 4342524"/>
              <a:gd name="connsiteY197" fmla="*/ 394647 h 752434"/>
              <a:gd name="connsiteX198" fmla="*/ 3575631 w 4342524"/>
              <a:gd name="connsiteY198" fmla="*/ 401050 h 752434"/>
              <a:gd name="connsiteX199" fmla="*/ 3573430 w 4342524"/>
              <a:gd name="connsiteY199" fmla="*/ 405452 h 752434"/>
              <a:gd name="connsiteX200" fmla="*/ 3567626 w 4342524"/>
              <a:gd name="connsiteY200" fmla="*/ 402652 h 752434"/>
              <a:gd name="connsiteX201" fmla="*/ 3550017 w 4342524"/>
              <a:gd name="connsiteY201" fmla="*/ 394647 h 752434"/>
              <a:gd name="connsiteX202" fmla="*/ 3562824 w 4342524"/>
              <a:gd name="connsiteY202" fmla="*/ 392246 h 752434"/>
              <a:gd name="connsiteX203" fmla="*/ 2191707 w 4342524"/>
              <a:gd name="connsiteY203" fmla="*/ 388244 h 752434"/>
              <a:gd name="connsiteX204" fmla="*/ 2177299 w 4342524"/>
              <a:gd name="connsiteY204" fmla="*/ 407454 h 752434"/>
              <a:gd name="connsiteX205" fmla="*/ 2191707 w 4342524"/>
              <a:gd name="connsiteY205" fmla="*/ 420260 h 752434"/>
              <a:gd name="connsiteX206" fmla="*/ 2177299 w 4342524"/>
              <a:gd name="connsiteY206" fmla="*/ 426664 h 752434"/>
              <a:gd name="connsiteX207" fmla="*/ 2170095 w 4342524"/>
              <a:gd name="connsiteY207" fmla="*/ 413857 h 752434"/>
              <a:gd name="connsiteX208" fmla="*/ 2191707 w 4342524"/>
              <a:gd name="connsiteY208" fmla="*/ 388244 h 752434"/>
              <a:gd name="connsiteX209" fmla="*/ 2058037 w 4342524"/>
              <a:gd name="connsiteY209" fmla="*/ 388244 h 752434"/>
              <a:gd name="connsiteX210" fmla="*/ 2012113 w 4342524"/>
              <a:gd name="connsiteY210" fmla="*/ 413458 h 752434"/>
              <a:gd name="connsiteX211" fmla="*/ 2003608 w 4342524"/>
              <a:gd name="connsiteY211" fmla="*/ 401050 h 752434"/>
              <a:gd name="connsiteX212" fmla="*/ 2010413 w 4342524"/>
              <a:gd name="connsiteY212" fmla="*/ 407454 h 752434"/>
              <a:gd name="connsiteX213" fmla="*/ 2010413 w 4342524"/>
              <a:gd name="connsiteY213" fmla="*/ 401050 h 752434"/>
              <a:gd name="connsiteX214" fmla="*/ 2058037 w 4342524"/>
              <a:gd name="connsiteY214" fmla="*/ 388244 h 752434"/>
              <a:gd name="connsiteX215" fmla="*/ 3252261 w 4342524"/>
              <a:gd name="connsiteY215" fmla="*/ 378638 h 752434"/>
              <a:gd name="connsiteX216" fmla="*/ 3258664 w 4342524"/>
              <a:gd name="connsiteY216" fmla="*/ 400250 h 752434"/>
              <a:gd name="connsiteX217" fmla="*/ 3250260 w 4342524"/>
              <a:gd name="connsiteY217" fmla="*/ 401263 h 752434"/>
              <a:gd name="connsiteX218" fmla="*/ 3239454 w 4342524"/>
              <a:gd name="connsiteY218" fmla="*/ 400250 h 752434"/>
              <a:gd name="connsiteX219" fmla="*/ 3252261 w 4342524"/>
              <a:gd name="connsiteY219" fmla="*/ 378638 h 752434"/>
              <a:gd name="connsiteX220" fmla="*/ 2999695 w 4342524"/>
              <a:gd name="connsiteY220" fmla="*/ 373858 h 752434"/>
              <a:gd name="connsiteX221" fmla="*/ 3024943 w 4342524"/>
              <a:gd name="connsiteY221" fmla="*/ 392868 h 752434"/>
              <a:gd name="connsiteX222" fmla="*/ 3011644 w 4342524"/>
              <a:gd name="connsiteY222" fmla="*/ 413145 h 752434"/>
              <a:gd name="connsiteX223" fmla="*/ 2951795 w 4342524"/>
              <a:gd name="connsiteY223" fmla="*/ 419905 h 752434"/>
              <a:gd name="connsiteX224" fmla="*/ 2938497 w 4342524"/>
              <a:gd name="connsiteY224" fmla="*/ 406387 h 752434"/>
              <a:gd name="connsiteX225" fmla="*/ 3011644 w 4342524"/>
              <a:gd name="connsiteY225" fmla="*/ 386108 h 752434"/>
              <a:gd name="connsiteX226" fmla="*/ 2998345 w 4342524"/>
              <a:gd name="connsiteY226" fmla="*/ 379350 h 752434"/>
              <a:gd name="connsiteX227" fmla="*/ 2999695 w 4342524"/>
              <a:gd name="connsiteY227" fmla="*/ 373858 h 752434"/>
              <a:gd name="connsiteX228" fmla="*/ 2231051 w 4342524"/>
              <a:gd name="connsiteY228" fmla="*/ 354926 h 752434"/>
              <a:gd name="connsiteX229" fmla="*/ 2253338 w 4342524"/>
              <a:gd name="connsiteY229" fmla="*/ 359428 h 752434"/>
              <a:gd name="connsiteX230" fmla="*/ 2249849 w 4342524"/>
              <a:gd name="connsiteY230" fmla="*/ 364830 h 752434"/>
              <a:gd name="connsiteX231" fmla="*/ 2241633 w 4342524"/>
              <a:gd name="connsiteY231" fmla="*/ 364230 h 752434"/>
              <a:gd name="connsiteX232" fmla="*/ 2224522 w 4342524"/>
              <a:gd name="connsiteY232" fmla="*/ 359428 h 752434"/>
              <a:gd name="connsiteX233" fmla="*/ 2231051 w 4342524"/>
              <a:gd name="connsiteY233" fmla="*/ 354926 h 752434"/>
              <a:gd name="connsiteX234" fmla="*/ 2388608 w 4342524"/>
              <a:gd name="connsiteY234" fmla="*/ 343119 h 752434"/>
              <a:gd name="connsiteX235" fmla="*/ 2419826 w 4342524"/>
              <a:gd name="connsiteY235" fmla="*/ 353024 h 752434"/>
              <a:gd name="connsiteX236" fmla="*/ 2412347 w 4342524"/>
              <a:gd name="connsiteY236" fmla="*/ 358327 h 752434"/>
              <a:gd name="connsiteX237" fmla="*/ 2401616 w 4342524"/>
              <a:gd name="connsiteY237" fmla="*/ 357026 h 752434"/>
              <a:gd name="connsiteX238" fmla="*/ 2378203 w 4342524"/>
              <a:gd name="connsiteY238" fmla="*/ 346621 h 752434"/>
              <a:gd name="connsiteX239" fmla="*/ 2388608 w 4342524"/>
              <a:gd name="connsiteY239" fmla="*/ 343119 h 752434"/>
              <a:gd name="connsiteX240" fmla="*/ 1861774 w 4342524"/>
              <a:gd name="connsiteY240" fmla="*/ 317805 h 752434"/>
              <a:gd name="connsiteX241" fmla="*/ 1881944 w 4342524"/>
              <a:gd name="connsiteY241" fmla="*/ 345554 h 752434"/>
              <a:gd name="connsiteX242" fmla="*/ 1801262 w 4342524"/>
              <a:gd name="connsiteY242" fmla="*/ 338616 h 752434"/>
              <a:gd name="connsiteX243" fmla="*/ 1774368 w 4342524"/>
              <a:gd name="connsiteY243" fmla="*/ 349890 h 752434"/>
              <a:gd name="connsiteX244" fmla="*/ 1747474 w 4342524"/>
              <a:gd name="connsiteY244" fmla="*/ 345554 h 752434"/>
              <a:gd name="connsiteX245" fmla="*/ 1861774 w 4342524"/>
              <a:gd name="connsiteY245" fmla="*/ 317805 h 752434"/>
              <a:gd name="connsiteX246" fmla="*/ 1728263 w 4342524"/>
              <a:gd name="connsiteY246" fmla="*/ 317805 h 752434"/>
              <a:gd name="connsiteX247" fmla="*/ 1728263 w 4342524"/>
              <a:gd name="connsiteY247" fmla="*/ 332213 h 752434"/>
              <a:gd name="connsiteX248" fmla="*/ 1709054 w 4342524"/>
              <a:gd name="connsiteY248" fmla="*/ 346621 h 752434"/>
              <a:gd name="connsiteX249" fmla="*/ 1728263 w 4342524"/>
              <a:gd name="connsiteY249" fmla="*/ 317805 h 752434"/>
              <a:gd name="connsiteX250" fmla="*/ 1895832 w 4342524"/>
              <a:gd name="connsiteY250" fmla="*/ 315079 h 752434"/>
              <a:gd name="connsiteX251" fmla="*/ 1923567 w 4342524"/>
              <a:gd name="connsiteY251" fmla="*/ 325809 h 752434"/>
              <a:gd name="connsiteX252" fmla="*/ 1888348 w 4342524"/>
              <a:gd name="connsiteY252" fmla="*/ 346621 h 752434"/>
              <a:gd name="connsiteX253" fmla="*/ 1895392 w 4342524"/>
              <a:gd name="connsiteY253" fmla="*/ 318872 h 752434"/>
              <a:gd name="connsiteX254" fmla="*/ 1895832 w 4342524"/>
              <a:gd name="connsiteY254" fmla="*/ 315079 h 752434"/>
              <a:gd name="connsiteX255" fmla="*/ 2285355 w 4342524"/>
              <a:gd name="connsiteY255" fmla="*/ 298597 h 752434"/>
              <a:gd name="connsiteX256" fmla="*/ 2259742 w 4342524"/>
              <a:gd name="connsiteY256" fmla="*/ 311403 h 752434"/>
              <a:gd name="connsiteX257" fmla="*/ 2285355 w 4342524"/>
              <a:gd name="connsiteY257" fmla="*/ 298597 h 752434"/>
              <a:gd name="connsiteX258" fmla="*/ 2412321 w 4342524"/>
              <a:gd name="connsiteY258" fmla="*/ 292794 h 752434"/>
              <a:gd name="connsiteX259" fmla="*/ 2413279 w 4342524"/>
              <a:gd name="connsiteY259" fmla="*/ 293339 h 752434"/>
              <a:gd name="connsiteX260" fmla="*/ 2411805 w 4342524"/>
              <a:gd name="connsiteY260" fmla="*/ 292817 h 752434"/>
              <a:gd name="connsiteX261" fmla="*/ 2224524 w 4342524"/>
              <a:gd name="connsiteY261" fmla="*/ 292193 h 752434"/>
              <a:gd name="connsiteX262" fmla="*/ 2211718 w 4342524"/>
              <a:gd name="connsiteY262" fmla="*/ 311403 h 752434"/>
              <a:gd name="connsiteX263" fmla="*/ 2224524 w 4342524"/>
              <a:gd name="connsiteY263" fmla="*/ 292193 h 752434"/>
              <a:gd name="connsiteX264" fmla="*/ 2399004 w 4342524"/>
              <a:gd name="connsiteY264" fmla="*/ 288287 h 752434"/>
              <a:gd name="connsiteX265" fmla="*/ 2411805 w 4342524"/>
              <a:gd name="connsiteY265" fmla="*/ 292817 h 752434"/>
              <a:gd name="connsiteX266" fmla="*/ 2399845 w 4342524"/>
              <a:gd name="connsiteY266" fmla="*/ 293339 h 752434"/>
              <a:gd name="connsiteX267" fmla="*/ 2399004 w 4342524"/>
              <a:gd name="connsiteY267" fmla="*/ 288287 h 752434"/>
              <a:gd name="connsiteX268" fmla="*/ 1843524 w 4342524"/>
              <a:gd name="connsiteY268" fmla="*/ 244167 h 752434"/>
              <a:gd name="connsiteX269" fmla="*/ 1795498 w 4342524"/>
              <a:gd name="connsiteY269" fmla="*/ 260177 h 752434"/>
              <a:gd name="connsiteX270" fmla="*/ 1843524 w 4342524"/>
              <a:gd name="connsiteY270" fmla="*/ 244167 h 752434"/>
              <a:gd name="connsiteX271" fmla="*/ 707231 w 4342524"/>
              <a:gd name="connsiteY271" fmla="*/ 123475 h 752434"/>
              <a:gd name="connsiteX272" fmla="*/ 726141 w 4342524"/>
              <a:gd name="connsiteY272" fmla="*/ 144277 h 752434"/>
              <a:gd name="connsiteX273" fmla="*/ 700528 w 4342524"/>
              <a:gd name="connsiteY273" fmla="*/ 130188 h 752434"/>
              <a:gd name="connsiteX274" fmla="*/ 707231 w 4342524"/>
              <a:gd name="connsiteY274" fmla="*/ 123475 h 752434"/>
              <a:gd name="connsiteX275" fmla="*/ 437990 w 4342524"/>
              <a:gd name="connsiteY275" fmla="*/ 84084 h 752434"/>
              <a:gd name="connsiteX276" fmla="*/ 463604 w 4342524"/>
              <a:gd name="connsiteY276" fmla="*/ 96890 h 752434"/>
              <a:gd name="connsiteX277" fmla="*/ 450797 w 4342524"/>
              <a:gd name="connsiteY277" fmla="*/ 102493 h 752434"/>
              <a:gd name="connsiteX278" fmla="*/ 437990 w 4342524"/>
              <a:gd name="connsiteY278" fmla="*/ 84084 h 752434"/>
              <a:gd name="connsiteX279" fmla="*/ 64206 w 4342524"/>
              <a:gd name="connsiteY279" fmla="*/ 0 h 752434"/>
              <a:gd name="connsiteX280" fmla="*/ 4342524 w 4342524"/>
              <a:gd name="connsiteY280" fmla="*/ 0 h 752434"/>
              <a:gd name="connsiteX281" fmla="*/ 4342524 w 4342524"/>
              <a:gd name="connsiteY281" fmla="*/ 579868 h 752434"/>
              <a:gd name="connsiteX282" fmla="*/ 4280610 w 4342524"/>
              <a:gd name="connsiteY282" fmla="*/ 576258 h 752434"/>
              <a:gd name="connsiteX283" fmla="*/ 4287326 w 4342524"/>
              <a:gd name="connsiteY283" fmla="*/ 562786 h 752434"/>
              <a:gd name="connsiteX284" fmla="*/ 4240306 w 4342524"/>
              <a:gd name="connsiteY284" fmla="*/ 549314 h 752434"/>
              <a:gd name="connsiteX285" fmla="*/ 4327628 w 4342524"/>
              <a:gd name="connsiteY285" fmla="*/ 529105 h 752434"/>
              <a:gd name="connsiteX286" fmla="*/ 4273892 w 4342524"/>
              <a:gd name="connsiteY286" fmla="*/ 495423 h 752434"/>
              <a:gd name="connsiteX287" fmla="*/ 4247024 w 4342524"/>
              <a:gd name="connsiteY287" fmla="*/ 495423 h 752434"/>
              <a:gd name="connsiteX288" fmla="*/ 4206723 w 4342524"/>
              <a:gd name="connsiteY288" fmla="*/ 515631 h 752434"/>
              <a:gd name="connsiteX289" fmla="*/ 4206723 w 4342524"/>
              <a:gd name="connsiteY289" fmla="*/ 495423 h 752434"/>
              <a:gd name="connsiteX290" fmla="*/ 4267176 w 4342524"/>
              <a:gd name="connsiteY290" fmla="*/ 468478 h 752434"/>
              <a:gd name="connsiteX291" fmla="*/ 4273892 w 4342524"/>
              <a:gd name="connsiteY291" fmla="*/ 488686 h 752434"/>
              <a:gd name="connsiteX292" fmla="*/ 4287326 w 4342524"/>
              <a:gd name="connsiteY292" fmla="*/ 455006 h 752434"/>
              <a:gd name="connsiteX293" fmla="*/ 4233590 w 4342524"/>
              <a:gd name="connsiteY293" fmla="*/ 468478 h 752434"/>
              <a:gd name="connsiteX294" fmla="*/ 4099249 w 4342524"/>
              <a:gd name="connsiteY294" fmla="*/ 475214 h 752434"/>
              <a:gd name="connsiteX295" fmla="*/ 4092533 w 4342524"/>
              <a:gd name="connsiteY295" fmla="*/ 455006 h 752434"/>
              <a:gd name="connsiteX296" fmla="*/ 4005212 w 4342524"/>
              <a:gd name="connsiteY296" fmla="*/ 488686 h 752434"/>
              <a:gd name="connsiteX297" fmla="*/ 3998494 w 4342524"/>
              <a:gd name="connsiteY297" fmla="*/ 461742 h 752434"/>
              <a:gd name="connsiteX298" fmla="*/ 4112683 w 4342524"/>
              <a:gd name="connsiteY298" fmla="*/ 428061 h 752434"/>
              <a:gd name="connsiteX299" fmla="*/ 4099249 w 4342524"/>
              <a:gd name="connsiteY299" fmla="*/ 407853 h 752434"/>
              <a:gd name="connsiteX300" fmla="*/ 3938042 w 4342524"/>
              <a:gd name="connsiteY300" fmla="*/ 421325 h 752434"/>
              <a:gd name="connsiteX301" fmla="*/ 3951476 w 4342524"/>
              <a:gd name="connsiteY301" fmla="*/ 407853 h 752434"/>
              <a:gd name="connsiteX302" fmla="*/ 3790267 w 4342524"/>
              <a:gd name="connsiteY302" fmla="*/ 428061 h 752434"/>
              <a:gd name="connsiteX303" fmla="*/ 3803701 w 4342524"/>
              <a:gd name="connsiteY303" fmla="*/ 407853 h 752434"/>
              <a:gd name="connsiteX304" fmla="*/ 3729813 w 4342524"/>
              <a:gd name="connsiteY304" fmla="*/ 407853 h 752434"/>
              <a:gd name="connsiteX305" fmla="*/ 3716379 w 4342524"/>
              <a:gd name="connsiteY305" fmla="*/ 380909 h 752434"/>
              <a:gd name="connsiteX306" fmla="*/ 3669362 w 4342524"/>
              <a:gd name="connsiteY306" fmla="*/ 394381 h 752434"/>
              <a:gd name="connsiteX307" fmla="*/ 3682796 w 4342524"/>
              <a:gd name="connsiteY307" fmla="*/ 387645 h 752434"/>
              <a:gd name="connsiteX308" fmla="*/ 3669362 w 4342524"/>
              <a:gd name="connsiteY308" fmla="*/ 387645 h 752434"/>
              <a:gd name="connsiteX309" fmla="*/ 3541738 w 4342524"/>
              <a:gd name="connsiteY309" fmla="*/ 387645 h 752434"/>
              <a:gd name="connsiteX310" fmla="*/ 3541738 w 4342524"/>
              <a:gd name="connsiteY310" fmla="*/ 374172 h 752434"/>
              <a:gd name="connsiteX311" fmla="*/ 3373811 w 4342524"/>
              <a:gd name="connsiteY311" fmla="*/ 380909 h 752434"/>
              <a:gd name="connsiteX312" fmla="*/ 3373811 w 4342524"/>
              <a:gd name="connsiteY312" fmla="*/ 387645 h 752434"/>
              <a:gd name="connsiteX313" fmla="*/ 3299924 w 4342524"/>
              <a:gd name="connsiteY313" fmla="*/ 387645 h 752434"/>
              <a:gd name="connsiteX314" fmla="*/ 3306642 w 4342524"/>
              <a:gd name="connsiteY314" fmla="*/ 367436 h 752434"/>
              <a:gd name="connsiteX315" fmla="*/ 3279774 w 4342524"/>
              <a:gd name="connsiteY315" fmla="*/ 394381 h 752434"/>
              <a:gd name="connsiteX316" fmla="*/ 3286490 w 4342524"/>
              <a:gd name="connsiteY316" fmla="*/ 374172 h 752434"/>
              <a:gd name="connsiteX317" fmla="*/ 3219320 w 4342524"/>
              <a:gd name="connsiteY317" fmla="*/ 374172 h 752434"/>
              <a:gd name="connsiteX318" fmla="*/ 3199170 w 4342524"/>
              <a:gd name="connsiteY318" fmla="*/ 380909 h 752434"/>
              <a:gd name="connsiteX319" fmla="*/ 3205886 w 4342524"/>
              <a:gd name="connsiteY319" fmla="*/ 407853 h 752434"/>
              <a:gd name="connsiteX320" fmla="*/ 3192452 w 4342524"/>
              <a:gd name="connsiteY320" fmla="*/ 401117 h 752434"/>
              <a:gd name="connsiteX321" fmla="*/ 3199170 w 4342524"/>
              <a:gd name="connsiteY321" fmla="*/ 387645 h 752434"/>
              <a:gd name="connsiteX322" fmla="*/ 3185737 w 4342524"/>
              <a:gd name="connsiteY322" fmla="*/ 374172 h 752434"/>
              <a:gd name="connsiteX323" fmla="*/ 3165585 w 4342524"/>
              <a:gd name="connsiteY323" fmla="*/ 401117 h 752434"/>
              <a:gd name="connsiteX324" fmla="*/ 3165585 w 4342524"/>
              <a:gd name="connsiteY324" fmla="*/ 374172 h 752434"/>
              <a:gd name="connsiteX325" fmla="*/ 3037961 w 4342524"/>
              <a:gd name="connsiteY325" fmla="*/ 394381 h 752434"/>
              <a:gd name="connsiteX326" fmla="*/ 2957358 w 4342524"/>
              <a:gd name="connsiteY326" fmla="*/ 367436 h 752434"/>
              <a:gd name="connsiteX327" fmla="*/ 2923772 w 4342524"/>
              <a:gd name="connsiteY327" fmla="*/ 347228 h 752434"/>
              <a:gd name="connsiteX328" fmla="*/ 2917054 w 4342524"/>
              <a:gd name="connsiteY328" fmla="*/ 347228 h 752434"/>
              <a:gd name="connsiteX329" fmla="*/ 2923772 w 4342524"/>
              <a:gd name="connsiteY329" fmla="*/ 374172 h 752434"/>
              <a:gd name="connsiteX330" fmla="*/ 2896904 w 4342524"/>
              <a:gd name="connsiteY330" fmla="*/ 340492 h 752434"/>
              <a:gd name="connsiteX331" fmla="*/ 2923772 w 4342524"/>
              <a:gd name="connsiteY331" fmla="*/ 340492 h 752434"/>
              <a:gd name="connsiteX332" fmla="*/ 2883470 w 4342524"/>
              <a:gd name="connsiteY332" fmla="*/ 340492 h 752434"/>
              <a:gd name="connsiteX333" fmla="*/ 2896904 w 4342524"/>
              <a:gd name="connsiteY333" fmla="*/ 353964 h 752434"/>
              <a:gd name="connsiteX334" fmla="*/ 2809583 w 4342524"/>
              <a:gd name="connsiteY334" fmla="*/ 340492 h 752434"/>
              <a:gd name="connsiteX335" fmla="*/ 2802865 w 4342524"/>
              <a:gd name="connsiteY335" fmla="*/ 380909 h 752434"/>
              <a:gd name="connsiteX336" fmla="*/ 2883470 w 4342524"/>
              <a:gd name="connsiteY336" fmla="*/ 401117 h 752434"/>
              <a:gd name="connsiteX337" fmla="*/ 2856602 w 4342524"/>
              <a:gd name="connsiteY337" fmla="*/ 421325 h 752434"/>
              <a:gd name="connsiteX338" fmla="*/ 2809583 w 4342524"/>
              <a:gd name="connsiteY338" fmla="*/ 407853 h 752434"/>
              <a:gd name="connsiteX339" fmla="*/ 2789431 w 4342524"/>
              <a:gd name="connsiteY339" fmla="*/ 428061 h 752434"/>
              <a:gd name="connsiteX340" fmla="*/ 2704419 w 4342524"/>
              <a:gd name="connsiteY340" fmla="*/ 426168 h 752434"/>
              <a:gd name="connsiteX341" fmla="*/ 2691436 w 4342524"/>
              <a:gd name="connsiteY341" fmla="*/ 415581 h 752434"/>
              <a:gd name="connsiteX342" fmla="*/ 2695393 w 4342524"/>
              <a:gd name="connsiteY342" fmla="*/ 414589 h 752434"/>
              <a:gd name="connsiteX343" fmla="*/ 2668526 w 4342524"/>
              <a:gd name="connsiteY343" fmla="*/ 407853 h 752434"/>
              <a:gd name="connsiteX344" fmla="*/ 2668526 w 4342524"/>
              <a:gd name="connsiteY344" fmla="*/ 421325 h 752434"/>
              <a:gd name="connsiteX345" fmla="*/ 2567770 w 4342524"/>
              <a:gd name="connsiteY345" fmla="*/ 421325 h 752434"/>
              <a:gd name="connsiteX346" fmla="*/ 2487167 w 4342524"/>
              <a:gd name="connsiteY346" fmla="*/ 441534 h 752434"/>
              <a:gd name="connsiteX347" fmla="*/ 2460299 w 4342524"/>
              <a:gd name="connsiteY347" fmla="*/ 414589 h 752434"/>
              <a:gd name="connsiteX348" fmla="*/ 2446863 w 4342524"/>
              <a:gd name="connsiteY348" fmla="*/ 414589 h 752434"/>
              <a:gd name="connsiteX349" fmla="*/ 2252070 w 4342524"/>
              <a:gd name="connsiteY349" fmla="*/ 448270 h 752434"/>
              <a:gd name="connsiteX350" fmla="*/ 2231920 w 4342524"/>
              <a:gd name="connsiteY350" fmla="*/ 434798 h 752434"/>
              <a:gd name="connsiteX351" fmla="*/ 2238636 w 4342524"/>
              <a:gd name="connsiteY351" fmla="*/ 455006 h 752434"/>
              <a:gd name="connsiteX352" fmla="*/ 2211768 w 4342524"/>
              <a:gd name="connsiteY352" fmla="*/ 441534 h 752434"/>
              <a:gd name="connsiteX353" fmla="*/ 2211768 w 4342524"/>
              <a:gd name="connsiteY353" fmla="*/ 414589 h 752434"/>
              <a:gd name="connsiteX354" fmla="*/ 2252070 w 4342524"/>
              <a:gd name="connsiteY354" fmla="*/ 428061 h 752434"/>
              <a:gd name="connsiteX355" fmla="*/ 2225202 w 4342524"/>
              <a:gd name="connsiteY355" fmla="*/ 414589 h 752434"/>
              <a:gd name="connsiteX356" fmla="*/ 2252070 w 4342524"/>
              <a:gd name="connsiteY356" fmla="*/ 414589 h 752434"/>
              <a:gd name="connsiteX357" fmla="*/ 2198334 w 4342524"/>
              <a:gd name="connsiteY357" fmla="*/ 394381 h 752434"/>
              <a:gd name="connsiteX358" fmla="*/ 2467015 w 4342524"/>
              <a:gd name="connsiteY358" fmla="*/ 387645 h 752434"/>
              <a:gd name="connsiteX359" fmla="*/ 2487167 w 4342524"/>
              <a:gd name="connsiteY359" fmla="*/ 407853 h 752434"/>
              <a:gd name="connsiteX360" fmla="*/ 2507316 w 4342524"/>
              <a:gd name="connsiteY360" fmla="*/ 387645 h 752434"/>
              <a:gd name="connsiteX361" fmla="*/ 2534184 w 4342524"/>
              <a:gd name="connsiteY361" fmla="*/ 407853 h 752434"/>
              <a:gd name="connsiteX362" fmla="*/ 2561052 w 4342524"/>
              <a:gd name="connsiteY362" fmla="*/ 374172 h 752434"/>
              <a:gd name="connsiteX363" fmla="*/ 2574486 w 4342524"/>
              <a:gd name="connsiteY363" fmla="*/ 387645 h 752434"/>
              <a:gd name="connsiteX364" fmla="*/ 2641658 w 4342524"/>
              <a:gd name="connsiteY364" fmla="*/ 367436 h 752434"/>
              <a:gd name="connsiteX365" fmla="*/ 2708827 w 4342524"/>
              <a:gd name="connsiteY365" fmla="*/ 367436 h 752434"/>
              <a:gd name="connsiteX366" fmla="*/ 2648374 w 4342524"/>
              <a:gd name="connsiteY366" fmla="*/ 353964 h 752434"/>
              <a:gd name="connsiteX367" fmla="*/ 2574486 w 4342524"/>
              <a:gd name="connsiteY367" fmla="*/ 340492 h 752434"/>
              <a:gd name="connsiteX368" fmla="*/ 2587922 w 4342524"/>
              <a:gd name="connsiteY368" fmla="*/ 320283 h 752434"/>
              <a:gd name="connsiteX369" fmla="*/ 2581204 w 4342524"/>
              <a:gd name="connsiteY369" fmla="*/ 300075 h 752434"/>
              <a:gd name="connsiteX370" fmla="*/ 2540902 w 4342524"/>
              <a:gd name="connsiteY370" fmla="*/ 320283 h 752434"/>
              <a:gd name="connsiteX371" fmla="*/ 2433429 w 4342524"/>
              <a:gd name="connsiteY371" fmla="*/ 286603 h 752434"/>
              <a:gd name="connsiteX372" fmla="*/ 2419156 w 4342524"/>
              <a:gd name="connsiteY372" fmla="*/ 292496 h 752434"/>
              <a:gd name="connsiteX373" fmla="*/ 2412321 w 4342524"/>
              <a:gd name="connsiteY373" fmla="*/ 292794 h 752434"/>
              <a:gd name="connsiteX374" fmla="*/ 2388091 w 4342524"/>
              <a:gd name="connsiteY374" fmla="*/ 279024 h 752434"/>
              <a:gd name="connsiteX375" fmla="*/ 2352825 w 4342524"/>
              <a:gd name="connsiteY375" fmla="*/ 279867 h 752434"/>
              <a:gd name="connsiteX376" fmla="*/ 2379693 w 4342524"/>
              <a:gd name="connsiteY376" fmla="*/ 286603 h 752434"/>
              <a:gd name="connsiteX377" fmla="*/ 2325958 w 4342524"/>
              <a:gd name="connsiteY377" fmla="*/ 300075 h 752434"/>
              <a:gd name="connsiteX378" fmla="*/ 2339391 w 4342524"/>
              <a:gd name="connsiteY378" fmla="*/ 286603 h 752434"/>
              <a:gd name="connsiteX379" fmla="*/ 2265504 w 4342524"/>
              <a:gd name="connsiteY379" fmla="*/ 273131 h 752434"/>
              <a:gd name="connsiteX380" fmla="*/ 2272222 w 4342524"/>
              <a:gd name="connsiteY380" fmla="*/ 293339 h 752434"/>
              <a:gd name="connsiteX381" fmla="*/ 2252070 w 4342524"/>
              <a:gd name="connsiteY381" fmla="*/ 293339 h 752434"/>
              <a:gd name="connsiteX382" fmla="*/ 2205050 w 4342524"/>
              <a:gd name="connsiteY382" fmla="*/ 293339 h 752434"/>
              <a:gd name="connsiteX383" fmla="*/ 2178182 w 4342524"/>
              <a:gd name="connsiteY383" fmla="*/ 286603 h 752434"/>
              <a:gd name="connsiteX384" fmla="*/ 2252070 w 4342524"/>
              <a:gd name="connsiteY384" fmla="*/ 266394 h 752434"/>
              <a:gd name="connsiteX385" fmla="*/ 2205050 w 4342524"/>
              <a:gd name="connsiteY385" fmla="*/ 259658 h 752434"/>
              <a:gd name="connsiteX386" fmla="*/ 2124447 w 4342524"/>
              <a:gd name="connsiteY386" fmla="*/ 219242 h 752434"/>
              <a:gd name="connsiteX387" fmla="*/ 1996823 w 4342524"/>
              <a:gd name="connsiteY387" fmla="*/ 219242 h 752434"/>
              <a:gd name="connsiteX388" fmla="*/ 1949804 w 4342524"/>
              <a:gd name="connsiteY388" fmla="*/ 205769 h 752434"/>
              <a:gd name="connsiteX389" fmla="*/ 1963238 w 4342524"/>
              <a:gd name="connsiteY389" fmla="*/ 225978 h 752434"/>
              <a:gd name="connsiteX390" fmla="*/ 1990107 w 4342524"/>
              <a:gd name="connsiteY390" fmla="*/ 212505 h 752434"/>
              <a:gd name="connsiteX391" fmla="*/ 1943088 w 4342524"/>
              <a:gd name="connsiteY391" fmla="*/ 212505 h 752434"/>
              <a:gd name="connsiteX392" fmla="*/ 1808747 w 4342524"/>
              <a:gd name="connsiteY392" fmla="*/ 185559 h 752434"/>
              <a:gd name="connsiteX393" fmla="*/ 1822180 w 4342524"/>
              <a:gd name="connsiteY393" fmla="*/ 199033 h 752434"/>
              <a:gd name="connsiteX394" fmla="*/ 1694557 w 4342524"/>
              <a:gd name="connsiteY394" fmla="*/ 199033 h 752434"/>
              <a:gd name="connsiteX395" fmla="*/ 1642501 w 4342524"/>
              <a:gd name="connsiteY395" fmla="*/ 203242 h 752434"/>
              <a:gd name="connsiteX396" fmla="*/ 1581290 w 4342524"/>
              <a:gd name="connsiteY396" fmla="*/ 192458 h 752434"/>
              <a:gd name="connsiteX397" fmla="*/ 1587085 w 4342524"/>
              <a:gd name="connsiteY397" fmla="*/ 192297 h 752434"/>
              <a:gd name="connsiteX398" fmla="*/ 1580368 w 4342524"/>
              <a:gd name="connsiteY398" fmla="*/ 192297 h 752434"/>
              <a:gd name="connsiteX399" fmla="*/ 1581290 w 4342524"/>
              <a:gd name="connsiteY399" fmla="*/ 192458 h 752434"/>
              <a:gd name="connsiteX400" fmla="*/ 1436794 w 4342524"/>
              <a:gd name="connsiteY400" fmla="*/ 196506 h 752434"/>
              <a:gd name="connsiteX401" fmla="*/ 1291538 w 4342524"/>
              <a:gd name="connsiteY401" fmla="*/ 205769 h 752434"/>
              <a:gd name="connsiteX402" fmla="*/ 1298253 w 4342524"/>
              <a:gd name="connsiteY402" fmla="*/ 178823 h 752434"/>
              <a:gd name="connsiteX403" fmla="*/ 1271385 w 4342524"/>
              <a:gd name="connsiteY403" fmla="*/ 199033 h 752434"/>
              <a:gd name="connsiteX404" fmla="*/ 1069874 w 4342524"/>
              <a:gd name="connsiteY404" fmla="*/ 199033 h 752434"/>
              <a:gd name="connsiteX405" fmla="*/ 1069874 w 4342524"/>
              <a:gd name="connsiteY405" fmla="*/ 185559 h 752434"/>
              <a:gd name="connsiteX406" fmla="*/ 1056441 w 4342524"/>
              <a:gd name="connsiteY406" fmla="*/ 178823 h 752434"/>
              <a:gd name="connsiteX407" fmla="*/ 955685 w 4342524"/>
              <a:gd name="connsiteY407" fmla="*/ 199033 h 752434"/>
              <a:gd name="connsiteX408" fmla="*/ 955685 w 4342524"/>
              <a:gd name="connsiteY408" fmla="*/ 178823 h 752434"/>
              <a:gd name="connsiteX409" fmla="*/ 928818 w 4342524"/>
              <a:gd name="connsiteY409" fmla="*/ 178823 h 752434"/>
              <a:gd name="connsiteX410" fmla="*/ 928818 w 4342524"/>
              <a:gd name="connsiteY410" fmla="*/ 199033 h 752434"/>
              <a:gd name="connsiteX411" fmla="*/ 848214 w 4342524"/>
              <a:gd name="connsiteY411" fmla="*/ 178823 h 752434"/>
              <a:gd name="connsiteX412" fmla="*/ 841496 w 4342524"/>
              <a:gd name="connsiteY412" fmla="*/ 158614 h 752434"/>
              <a:gd name="connsiteX413" fmla="*/ 794478 w 4342524"/>
              <a:gd name="connsiteY413" fmla="*/ 158614 h 752434"/>
              <a:gd name="connsiteX414" fmla="*/ 807912 w 4342524"/>
              <a:gd name="connsiteY414" fmla="*/ 138406 h 752434"/>
              <a:gd name="connsiteX415" fmla="*/ 666855 w 4342524"/>
              <a:gd name="connsiteY415" fmla="*/ 124934 h 752434"/>
              <a:gd name="connsiteX416" fmla="*/ 693723 w 4342524"/>
              <a:gd name="connsiteY416" fmla="*/ 97989 h 752434"/>
              <a:gd name="connsiteX417" fmla="*/ 579534 w 4342524"/>
              <a:gd name="connsiteY417" fmla="*/ 104726 h 752434"/>
              <a:gd name="connsiteX418" fmla="*/ 572816 w 4342524"/>
              <a:gd name="connsiteY418" fmla="*/ 118198 h 752434"/>
              <a:gd name="connsiteX419" fmla="*/ 478778 w 4342524"/>
              <a:gd name="connsiteY419" fmla="*/ 111462 h 752434"/>
              <a:gd name="connsiteX420" fmla="*/ 364589 w 4342524"/>
              <a:gd name="connsiteY420" fmla="*/ 57573 h 752434"/>
              <a:gd name="connsiteX421" fmla="*/ 277267 w 4342524"/>
              <a:gd name="connsiteY421" fmla="*/ 44100 h 752434"/>
              <a:gd name="connsiteX422" fmla="*/ 263834 w 4342524"/>
              <a:gd name="connsiteY422" fmla="*/ 64309 h 752434"/>
              <a:gd name="connsiteX423" fmla="*/ 263834 w 4342524"/>
              <a:gd name="connsiteY423" fmla="*/ 50837 h 752434"/>
              <a:gd name="connsiteX424" fmla="*/ 236966 w 4342524"/>
              <a:gd name="connsiteY424" fmla="*/ 57573 h 752434"/>
              <a:gd name="connsiteX425" fmla="*/ 250400 w 4342524"/>
              <a:gd name="connsiteY425" fmla="*/ 64309 h 752434"/>
              <a:gd name="connsiteX426" fmla="*/ 163078 w 4342524"/>
              <a:gd name="connsiteY426" fmla="*/ 64309 h 752434"/>
              <a:gd name="connsiteX427" fmla="*/ 230248 w 4342524"/>
              <a:gd name="connsiteY427" fmla="*/ 64309 h 752434"/>
              <a:gd name="connsiteX428" fmla="*/ 236966 w 4342524"/>
              <a:gd name="connsiteY428" fmla="*/ 50837 h 752434"/>
              <a:gd name="connsiteX429" fmla="*/ 203380 w 4342524"/>
              <a:gd name="connsiteY429" fmla="*/ 44100 h 752434"/>
              <a:gd name="connsiteX430" fmla="*/ 163078 w 4342524"/>
              <a:gd name="connsiteY430" fmla="*/ 17156 h 752434"/>
              <a:gd name="connsiteX431" fmla="*/ 142926 w 4342524"/>
              <a:gd name="connsiteY431" fmla="*/ 44100 h 752434"/>
              <a:gd name="connsiteX432" fmla="*/ 69368 w 4342524"/>
              <a:gd name="connsiteY432" fmla="*/ 8368 h 752434"/>
              <a:gd name="connsiteX433" fmla="*/ 0 w 4342524"/>
              <a:gd name="connsiteY433" fmla="*/ 0 h 752434"/>
              <a:gd name="connsiteX434" fmla="*/ 51867 w 4342524"/>
              <a:gd name="connsiteY434" fmla="*/ 0 h 752434"/>
              <a:gd name="connsiteX435" fmla="*/ 39968 w 4342524"/>
              <a:gd name="connsiteY435" fmla="*/ 3473 h 752434"/>
              <a:gd name="connsiteX436" fmla="*/ 14464 w 4342524"/>
              <a:gd name="connsiteY436" fmla="*/ 3684 h 7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Lst>
            <a:rect l="l" t="t" r="r" b="b"/>
            <a:pathLst>
              <a:path w="4342524" h="752434">
                <a:moveTo>
                  <a:pt x="4328023" y="737225"/>
                </a:moveTo>
                <a:cubicBezTo>
                  <a:pt x="4331225" y="740427"/>
                  <a:pt x="4336027" y="740427"/>
                  <a:pt x="4340830" y="740427"/>
                </a:cubicBezTo>
                <a:lnTo>
                  <a:pt x="4342524" y="740851"/>
                </a:lnTo>
                <a:lnTo>
                  <a:pt x="4342524" y="749186"/>
                </a:lnTo>
                <a:lnTo>
                  <a:pt x="4336028" y="752434"/>
                </a:lnTo>
                <a:cubicBezTo>
                  <a:pt x="4331226" y="751633"/>
                  <a:pt x="4328023" y="746831"/>
                  <a:pt x="4328023" y="737225"/>
                </a:cubicBezTo>
                <a:close/>
                <a:moveTo>
                  <a:pt x="4327523" y="698087"/>
                </a:moveTo>
                <a:cubicBezTo>
                  <a:pt x="4329824" y="697870"/>
                  <a:pt x="4332425" y="698738"/>
                  <a:pt x="4335227" y="699605"/>
                </a:cubicBezTo>
                <a:lnTo>
                  <a:pt x="4342524" y="700848"/>
                </a:lnTo>
                <a:lnTo>
                  <a:pt x="4342524" y="712413"/>
                </a:lnTo>
                <a:lnTo>
                  <a:pt x="4340029" y="712612"/>
                </a:lnTo>
                <a:cubicBezTo>
                  <a:pt x="4332825" y="710010"/>
                  <a:pt x="4324823" y="703073"/>
                  <a:pt x="4321620" y="703073"/>
                </a:cubicBezTo>
                <a:cubicBezTo>
                  <a:pt x="4323221" y="699605"/>
                  <a:pt x="4325222" y="698304"/>
                  <a:pt x="4327523" y="698087"/>
                </a:cubicBezTo>
                <a:close/>
                <a:moveTo>
                  <a:pt x="4342524" y="645172"/>
                </a:moveTo>
                <a:lnTo>
                  <a:pt x="4342524" y="649342"/>
                </a:lnTo>
                <a:lnTo>
                  <a:pt x="4340830" y="649500"/>
                </a:lnTo>
                <a:close/>
                <a:moveTo>
                  <a:pt x="4328023" y="628368"/>
                </a:moveTo>
                <a:cubicBezTo>
                  <a:pt x="4334426" y="628368"/>
                  <a:pt x="4328023" y="642456"/>
                  <a:pt x="4334426" y="642456"/>
                </a:cubicBezTo>
                <a:cubicBezTo>
                  <a:pt x="4334426" y="653022"/>
                  <a:pt x="4332825" y="654782"/>
                  <a:pt x="4329624" y="653903"/>
                </a:cubicBezTo>
                <a:cubicBezTo>
                  <a:pt x="4326422" y="653022"/>
                  <a:pt x="4321620" y="649500"/>
                  <a:pt x="4315217" y="649500"/>
                </a:cubicBezTo>
                <a:cubicBezTo>
                  <a:pt x="4315217" y="635413"/>
                  <a:pt x="4328023" y="649500"/>
                  <a:pt x="4328023" y="628368"/>
                </a:cubicBezTo>
                <a:close/>
                <a:moveTo>
                  <a:pt x="3975840" y="626898"/>
                </a:moveTo>
                <a:cubicBezTo>
                  <a:pt x="3985445" y="622606"/>
                  <a:pt x="3995050" y="633171"/>
                  <a:pt x="4004655" y="643738"/>
                </a:cubicBezTo>
                <a:cubicBezTo>
                  <a:pt x="4003054" y="645499"/>
                  <a:pt x="4000653" y="645939"/>
                  <a:pt x="3997751" y="645719"/>
                </a:cubicBezTo>
                <a:cubicBezTo>
                  <a:pt x="3989047" y="645058"/>
                  <a:pt x="3975840" y="638455"/>
                  <a:pt x="3966235" y="643738"/>
                </a:cubicBezTo>
                <a:cubicBezTo>
                  <a:pt x="3966235" y="643738"/>
                  <a:pt x="3966235" y="636694"/>
                  <a:pt x="3966235" y="636694"/>
                </a:cubicBezTo>
                <a:cubicBezTo>
                  <a:pt x="3969437" y="631411"/>
                  <a:pt x="3972638" y="628329"/>
                  <a:pt x="3975840" y="626898"/>
                </a:cubicBezTo>
                <a:close/>
                <a:moveTo>
                  <a:pt x="4065486" y="621965"/>
                </a:moveTo>
                <a:cubicBezTo>
                  <a:pt x="4052679" y="628368"/>
                  <a:pt x="4052679" y="641175"/>
                  <a:pt x="4039872" y="634772"/>
                </a:cubicBezTo>
                <a:cubicBezTo>
                  <a:pt x="4046276" y="621965"/>
                  <a:pt x="4052679" y="621965"/>
                  <a:pt x="4065486" y="621965"/>
                </a:cubicBezTo>
                <a:close/>
                <a:moveTo>
                  <a:pt x="3172220" y="615562"/>
                </a:moveTo>
                <a:cubicBezTo>
                  <a:pt x="3178623" y="621965"/>
                  <a:pt x="3191430" y="621965"/>
                  <a:pt x="3185027" y="634772"/>
                </a:cubicBezTo>
                <a:cubicBezTo>
                  <a:pt x="3178623" y="634772"/>
                  <a:pt x="3178623" y="628368"/>
                  <a:pt x="3172220" y="634772"/>
                </a:cubicBezTo>
                <a:cubicBezTo>
                  <a:pt x="3172220" y="615562"/>
                  <a:pt x="3172220" y="615562"/>
                  <a:pt x="3172220" y="615562"/>
                </a:cubicBezTo>
                <a:close/>
                <a:moveTo>
                  <a:pt x="3849374" y="614861"/>
                </a:moveTo>
                <a:cubicBezTo>
                  <a:pt x="3854177" y="613961"/>
                  <a:pt x="3858979" y="628368"/>
                  <a:pt x="3863781" y="628368"/>
                </a:cubicBezTo>
                <a:cubicBezTo>
                  <a:pt x="3857378" y="634772"/>
                  <a:pt x="3850975" y="634772"/>
                  <a:pt x="3838168" y="634772"/>
                </a:cubicBezTo>
                <a:cubicBezTo>
                  <a:pt x="3838168" y="615562"/>
                  <a:pt x="3838168" y="615562"/>
                  <a:pt x="3838168" y="615562"/>
                </a:cubicBezTo>
                <a:cubicBezTo>
                  <a:pt x="3838168" y="628368"/>
                  <a:pt x="3857378" y="634772"/>
                  <a:pt x="3844571" y="621965"/>
                </a:cubicBezTo>
                <a:cubicBezTo>
                  <a:pt x="3846172" y="617163"/>
                  <a:pt x="3847773" y="615162"/>
                  <a:pt x="3849374" y="614861"/>
                </a:cubicBezTo>
                <a:close/>
                <a:moveTo>
                  <a:pt x="3334704" y="609158"/>
                </a:moveTo>
                <a:cubicBezTo>
                  <a:pt x="3338306" y="618764"/>
                  <a:pt x="3336505" y="621965"/>
                  <a:pt x="3332003" y="622766"/>
                </a:cubicBezTo>
                <a:cubicBezTo>
                  <a:pt x="3327500" y="623566"/>
                  <a:pt x="3320296" y="621965"/>
                  <a:pt x="3313092" y="621965"/>
                </a:cubicBezTo>
                <a:cubicBezTo>
                  <a:pt x="3313092" y="621965"/>
                  <a:pt x="3320296" y="621965"/>
                  <a:pt x="3320296" y="621965"/>
                </a:cubicBezTo>
                <a:cubicBezTo>
                  <a:pt x="3327500" y="615562"/>
                  <a:pt x="3320296" y="615562"/>
                  <a:pt x="3320296" y="615562"/>
                </a:cubicBezTo>
                <a:cubicBezTo>
                  <a:pt x="3320296" y="609158"/>
                  <a:pt x="3327500" y="609158"/>
                  <a:pt x="3334704" y="609158"/>
                </a:cubicBezTo>
                <a:close/>
                <a:moveTo>
                  <a:pt x="3161014" y="601054"/>
                </a:moveTo>
                <a:cubicBezTo>
                  <a:pt x="3162615" y="601954"/>
                  <a:pt x="3164216" y="604356"/>
                  <a:pt x="3165817" y="609158"/>
                </a:cubicBezTo>
                <a:cubicBezTo>
                  <a:pt x="3162616" y="612361"/>
                  <a:pt x="3159413" y="617163"/>
                  <a:pt x="3156213" y="618764"/>
                </a:cubicBezTo>
                <a:cubicBezTo>
                  <a:pt x="3153010" y="620364"/>
                  <a:pt x="3149809" y="618764"/>
                  <a:pt x="3146607" y="609158"/>
                </a:cubicBezTo>
                <a:cubicBezTo>
                  <a:pt x="3151409" y="609158"/>
                  <a:pt x="3156212" y="598353"/>
                  <a:pt x="3161014" y="601054"/>
                </a:cubicBezTo>
                <a:close/>
                <a:moveTo>
                  <a:pt x="3065523" y="598753"/>
                </a:moveTo>
                <a:cubicBezTo>
                  <a:pt x="3071686" y="597953"/>
                  <a:pt x="3078730" y="599554"/>
                  <a:pt x="3085774" y="602755"/>
                </a:cubicBezTo>
                <a:cubicBezTo>
                  <a:pt x="3078731" y="615562"/>
                  <a:pt x="3064642" y="602755"/>
                  <a:pt x="3050554" y="609158"/>
                </a:cubicBezTo>
                <a:cubicBezTo>
                  <a:pt x="3054077" y="602755"/>
                  <a:pt x="3059360" y="599554"/>
                  <a:pt x="3065523" y="598753"/>
                </a:cubicBezTo>
                <a:close/>
                <a:moveTo>
                  <a:pt x="3550017" y="596352"/>
                </a:moveTo>
                <a:cubicBezTo>
                  <a:pt x="3550017" y="609158"/>
                  <a:pt x="3535609" y="596352"/>
                  <a:pt x="3528405" y="621965"/>
                </a:cubicBezTo>
                <a:cubicBezTo>
                  <a:pt x="3521201" y="621965"/>
                  <a:pt x="3521201" y="621965"/>
                  <a:pt x="3521201" y="621965"/>
                </a:cubicBezTo>
                <a:cubicBezTo>
                  <a:pt x="3521201" y="615562"/>
                  <a:pt x="3521201" y="615562"/>
                  <a:pt x="3521201" y="615562"/>
                </a:cubicBezTo>
                <a:cubicBezTo>
                  <a:pt x="3528405" y="609158"/>
                  <a:pt x="3535609" y="596352"/>
                  <a:pt x="3550017" y="596352"/>
                </a:cubicBezTo>
                <a:close/>
                <a:moveTo>
                  <a:pt x="2909681" y="596352"/>
                </a:moveTo>
                <a:cubicBezTo>
                  <a:pt x="2916542" y="589948"/>
                  <a:pt x="2943984" y="602755"/>
                  <a:pt x="2957707" y="602755"/>
                </a:cubicBezTo>
                <a:cubicBezTo>
                  <a:pt x="2950846" y="609158"/>
                  <a:pt x="2923403" y="596352"/>
                  <a:pt x="2909681" y="596352"/>
                </a:cubicBezTo>
                <a:close/>
                <a:moveTo>
                  <a:pt x="3607800" y="594132"/>
                </a:moveTo>
                <a:cubicBezTo>
                  <a:pt x="3622894" y="594969"/>
                  <a:pt x="3637988" y="599990"/>
                  <a:pt x="3654758" y="610031"/>
                </a:cubicBezTo>
                <a:cubicBezTo>
                  <a:pt x="3634632" y="589948"/>
                  <a:pt x="3668174" y="610031"/>
                  <a:pt x="3674882" y="596642"/>
                </a:cubicBezTo>
                <a:cubicBezTo>
                  <a:pt x="3681590" y="603338"/>
                  <a:pt x="3661466" y="603338"/>
                  <a:pt x="3674882" y="616727"/>
                </a:cubicBezTo>
                <a:cubicBezTo>
                  <a:pt x="3674882" y="616727"/>
                  <a:pt x="3674882" y="616727"/>
                  <a:pt x="3688299" y="596642"/>
                </a:cubicBezTo>
                <a:cubicBezTo>
                  <a:pt x="3701715" y="623421"/>
                  <a:pt x="3728549" y="610031"/>
                  <a:pt x="3748672" y="610031"/>
                </a:cubicBezTo>
                <a:cubicBezTo>
                  <a:pt x="3741965" y="650198"/>
                  <a:pt x="3701715" y="616727"/>
                  <a:pt x="3688299" y="630115"/>
                </a:cubicBezTo>
                <a:cubicBezTo>
                  <a:pt x="3701715" y="663588"/>
                  <a:pt x="3741965" y="623421"/>
                  <a:pt x="3762090" y="643504"/>
                </a:cubicBezTo>
                <a:cubicBezTo>
                  <a:pt x="3775506" y="643504"/>
                  <a:pt x="3762090" y="623421"/>
                  <a:pt x="3768798" y="610031"/>
                </a:cubicBezTo>
                <a:cubicBezTo>
                  <a:pt x="3782214" y="616727"/>
                  <a:pt x="3795632" y="630115"/>
                  <a:pt x="3802340" y="610031"/>
                </a:cubicBezTo>
                <a:cubicBezTo>
                  <a:pt x="3815755" y="623421"/>
                  <a:pt x="3788922" y="630115"/>
                  <a:pt x="3775506" y="630115"/>
                </a:cubicBezTo>
                <a:cubicBezTo>
                  <a:pt x="3775506" y="636811"/>
                  <a:pt x="3782214" y="630115"/>
                  <a:pt x="3782214" y="636811"/>
                </a:cubicBezTo>
                <a:cubicBezTo>
                  <a:pt x="3782214" y="636811"/>
                  <a:pt x="3782214" y="636811"/>
                  <a:pt x="3775506" y="636811"/>
                </a:cubicBezTo>
                <a:cubicBezTo>
                  <a:pt x="3782214" y="650198"/>
                  <a:pt x="3795632" y="650198"/>
                  <a:pt x="3802340" y="656894"/>
                </a:cubicBezTo>
                <a:cubicBezTo>
                  <a:pt x="3708423" y="656894"/>
                  <a:pt x="3634632" y="650198"/>
                  <a:pt x="3534008" y="656894"/>
                </a:cubicBezTo>
                <a:cubicBezTo>
                  <a:pt x="3540716" y="636811"/>
                  <a:pt x="3567549" y="656894"/>
                  <a:pt x="3574257" y="650198"/>
                </a:cubicBezTo>
                <a:cubicBezTo>
                  <a:pt x="3567549" y="636811"/>
                  <a:pt x="3560842" y="636811"/>
                  <a:pt x="3547426" y="636811"/>
                </a:cubicBezTo>
                <a:cubicBezTo>
                  <a:pt x="3554134" y="636811"/>
                  <a:pt x="3554134" y="623421"/>
                  <a:pt x="3547426" y="623421"/>
                </a:cubicBezTo>
                <a:cubicBezTo>
                  <a:pt x="3567549" y="596642"/>
                  <a:pt x="3580965" y="636811"/>
                  <a:pt x="3607799" y="623421"/>
                </a:cubicBezTo>
                <a:cubicBezTo>
                  <a:pt x="3587675" y="616727"/>
                  <a:pt x="3587675" y="603338"/>
                  <a:pt x="3560842" y="603338"/>
                </a:cubicBezTo>
                <a:cubicBezTo>
                  <a:pt x="3577612" y="596643"/>
                  <a:pt x="3592706" y="593296"/>
                  <a:pt x="3607800" y="594132"/>
                </a:cubicBezTo>
                <a:close/>
                <a:moveTo>
                  <a:pt x="3274673" y="588026"/>
                </a:moveTo>
                <a:cubicBezTo>
                  <a:pt x="3274673" y="602116"/>
                  <a:pt x="3274673" y="602116"/>
                  <a:pt x="3274673" y="602116"/>
                </a:cubicBezTo>
                <a:cubicBezTo>
                  <a:pt x="3272806" y="603876"/>
                  <a:pt x="3271405" y="604316"/>
                  <a:pt x="3270121" y="604096"/>
                </a:cubicBezTo>
                <a:cubicBezTo>
                  <a:pt x="3266269" y="603435"/>
                  <a:pt x="3263468" y="596832"/>
                  <a:pt x="3252261" y="602116"/>
                </a:cubicBezTo>
                <a:cubicBezTo>
                  <a:pt x="3252261" y="573939"/>
                  <a:pt x="3267203" y="602116"/>
                  <a:pt x="3274673" y="588026"/>
                </a:cubicBezTo>
                <a:close/>
                <a:moveTo>
                  <a:pt x="3132199" y="578341"/>
                </a:moveTo>
                <a:cubicBezTo>
                  <a:pt x="3139136" y="580142"/>
                  <a:pt x="3146073" y="585545"/>
                  <a:pt x="3153010" y="589147"/>
                </a:cubicBezTo>
                <a:cubicBezTo>
                  <a:pt x="3151275" y="590948"/>
                  <a:pt x="3148674" y="591399"/>
                  <a:pt x="3145530" y="591174"/>
                </a:cubicBezTo>
                <a:cubicBezTo>
                  <a:pt x="3136100" y="590498"/>
                  <a:pt x="3121792" y="583744"/>
                  <a:pt x="3111387" y="589147"/>
                </a:cubicBezTo>
                <a:cubicBezTo>
                  <a:pt x="3118324" y="578341"/>
                  <a:pt x="3125261" y="576540"/>
                  <a:pt x="3132199" y="578341"/>
                </a:cubicBezTo>
                <a:close/>
                <a:moveTo>
                  <a:pt x="4133522" y="560334"/>
                </a:moveTo>
                <a:cubicBezTo>
                  <a:pt x="4140726" y="561134"/>
                  <a:pt x="4148731" y="564336"/>
                  <a:pt x="4151932" y="567537"/>
                </a:cubicBezTo>
                <a:cubicBezTo>
                  <a:pt x="4151932" y="570740"/>
                  <a:pt x="4145529" y="572339"/>
                  <a:pt x="4138325" y="572339"/>
                </a:cubicBezTo>
                <a:cubicBezTo>
                  <a:pt x="4131121" y="572339"/>
                  <a:pt x="4123118" y="570740"/>
                  <a:pt x="4119915" y="567537"/>
                </a:cubicBezTo>
                <a:cubicBezTo>
                  <a:pt x="4119915" y="561134"/>
                  <a:pt x="4126318" y="559533"/>
                  <a:pt x="4133522" y="560334"/>
                </a:cubicBezTo>
                <a:close/>
                <a:moveTo>
                  <a:pt x="4177744" y="547827"/>
                </a:moveTo>
                <a:cubicBezTo>
                  <a:pt x="4179545" y="547928"/>
                  <a:pt x="4180746" y="549929"/>
                  <a:pt x="4180746" y="554731"/>
                </a:cubicBezTo>
                <a:lnTo>
                  <a:pt x="4174343" y="554731"/>
                </a:lnTo>
                <a:cubicBezTo>
                  <a:pt x="4167939" y="567537"/>
                  <a:pt x="4174343" y="567537"/>
                  <a:pt x="4180746" y="567537"/>
                </a:cubicBezTo>
                <a:cubicBezTo>
                  <a:pt x="4180746" y="573941"/>
                  <a:pt x="4177545" y="577143"/>
                  <a:pt x="4173542" y="577942"/>
                </a:cubicBezTo>
                <a:cubicBezTo>
                  <a:pt x="4169541" y="578743"/>
                  <a:pt x="4164739" y="577143"/>
                  <a:pt x="4161536" y="573941"/>
                </a:cubicBezTo>
                <a:cubicBezTo>
                  <a:pt x="4161536" y="564336"/>
                  <a:pt x="4172342" y="547527"/>
                  <a:pt x="4177744" y="547827"/>
                </a:cubicBezTo>
                <a:close/>
                <a:moveTo>
                  <a:pt x="3286109" y="522714"/>
                </a:moveTo>
                <a:cubicBezTo>
                  <a:pt x="3301545" y="527516"/>
                  <a:pt x="3293827" y="539523"/>
                  <a:pt x="3283214" y="542524"/>
                </a:cubicBezTo>
                <a:cubicBezTo>
                  <a:pt x="3279676" y="543525"/>
                  <a:pt x="3275817" y="543525"/>
                  <a:pt x="3272386" y="541924"/>
                </a:cubicBezTo>
                <a:cubicBezTo>
                  <a:pt x="3258664" y="529117"/>
                  <a:pt x="3299829" y="541924"/>
                  <a:pt x="3286109" y="522714"/>
                </a:cubicBezTo>
                <a:close/>
                <a:moveTo>
                  <a:pt x="3367521" y="513108"/>
                </a:moveTo>
                <a:cubicBezTo>
                  <a:pt x="3367521" y="520578"/>
                  <a:pt x="3380328" y="513108"/>
                  <a:pt x="3393134" y="513108"/>
                </a:cubicBezTo>
                <a:cubicBezTo>
                  <a:pt x="3386731" y="535521"/>
                  <a:pt x="3373924" y="528050"/>
                  <a:pt x="3367521" y="535521"/>
                </a:cubicBezTo>
                <a:cubicBezTo>
                  <a:pt x="3367521" y="513108"/>
                  <a:pt x="3367521" y="513108"/>
                  <a:pt x="3367521" y="513108"/>
                </a:cubicBezTo>
                <a:close/>
                <a:moveTo>
                  <a:pt x="4193553" y="500301"/>
                </a:moveTo>
                <a:cubicBezTo>
                  <a:pt x="4180107" y="535521"/>
                  <a:pt x="4153211" y="521433"/>
                  <a:pt x="4126317" y="528478"/>
                </a:cubicBezTo>
                <a:cubicBezTo>
                  <a:pt x="4146489" y="507346"/>
                  <a:pt x="4173383" y="528478"/>
                  <a:pt x="4193553" y="500301"/>
                </a:cubicBezTo>
                <a:close/>
                <a:moveTo>
                  <a:pt x="3838648" y="498244"/>
                </a:moveTo>
                <a:cubicBezTo>
                  <a:pt x="3845692" y="496528"/>
                  <a:pt x="3850975" y="498243"/>
                  <a:pt x="3850975" y="515395"/>
                </a:cubicBezTo>
                <a:cubicBezTo>
                  <a:pt x="3836887" y="508536"/>
                  <a:pt x="3822800" y="494814"/>
                  <a:pt x="3822800" y="529117"/>
                </a:cubicBezTo>
                <a:cubicBezTo>
                  <a:pt x="3815755" y="522256"/>
                  <a:pt x="3815755" y="515395"/>
                  <a:pt x="3815755" y="501675"/>
                </a:cubicBezTo>
                <a:cubicBezTo>
                  <a:pt x="3822799" y="505106"/>
                  <a:pt x="3831604" y="499960"/>
                  <a:pt x="3838648" y="498244"/>
                </a:cubicBezTo>
                <a:close/>
                <a:moveTo>
                  <a:pt x="4150930" y="497900"/>
                </a:moveTo>
                <a:cubicBezTo>
                  <a:pt x="4157000" y="498700"/>
                  <a:pt x="4163937" y="500301"/>
                  <a:pt x="4174343" y="500301"/>
                </a:cubicBezTo>
                <a:cubicBezTo>
                  <a:pt x="4167405" y="506705"/>
                  <a:pt x="4146594" y="500301"/>
                  <a:pt x="4132720" y="506705"/>
                </a:cubicBezTo>
                <a:cubicBezTo>
                  <a:pt x="4139658" y="500301"/>
                  <a:pt x="4132720" y="500301"/>
                  <a:pt x="4132720" y="500301"/>
                </a:cubicBezTo>
                <a:cubicBezTo>
                  <a:pt x="4139657" y="497100"/>
                  <a:pt x="4144860" y="497100"/>
                  <a:pt x="4150930" y="497900"/>
                </a:cubicBezTo>
                <a:close/>
                <a:moveTo>
                  <a:pt x="4111011" y="495799"/>
                </a:moveTo>
                <a:cubicBezTo>
                  <a:pt x="4114312" y="495499"/>
                  <a:pt x="4116714" y="505104"/>
                  <a:pt x="4126319" y="500301"/>
                </a:cubicBezTo>
                <a:cubicBezTo>
                  <a:pt x="4126319" y="506705"/>
                  <a:pt x="4123118" y="508306"/>
                  <a:pt x="4119115" y="508306"/>
                </a:cubicBezTo>
                <a:cubicBezTo>
                  <a:pt x="4115113" y="508306"/>
                  <a:pt x="4110311" y="506705"/>
                  <a:pt x="4107109" y="506705"/>
                </a:cubicBezTo>
                <a:cubicBezTo>
                  <a:pt x="4107109" y="506705"/>
                  <a:pt x="4113512" y="500301"/>
                  <a:pt x="4107109" y="500301"/>
                </a:cubicBezTo>
                <a:cubicBezTo>
                  <a:pt x="4108710" y="497100"/>
                  <a:pt x="4109910" y="495899"/>
                  <a:pt x="4111011" y="495799"/>
                </a:cubicBezTo>
                <a:close/>
                <a:moveTo>
                  <a:pt x="4022329" y="480291"/>
                </a:moveTo>
                <a:cubicBezTo>
                  <a:pt x="4026665" y="479490"/>
                  <a:pt x="4031868" y="481091"/>
                  <a:pt x="4038806" y="481091"/>
                </a:cubicBezTo>
                <a:cubicBezTo>
                  <a:pt x="4052679" y="487495"/>
                  <a:pt x="4017994" y="481091"/>
                  <a:pt x="4024930" y="500301"/>
                </a:cubicBezTo>
                <a:cubicBezTo>
                  <a:pt x="4017994" y="500301"/>
                  <a:pt x="4017994" y="493898"/>
                  <a:pt x="4011056" y="493898"/>
                </a:cubicBezTo>
                <a:cubicBezTo>
                  <a:pt x="4014525" y="484293"/>
                  <a:pt x="4017993" y="481091"/>
                  <a:pt x="4022329" y="480291"/>
                </a:cubicBezTo>
                <a:close/>
                <a:moveTo>
                  <a:pt x="3833208" y="476789"/>
                </a:moveTo>
                <a:cubicBezTo>
                  <a:pt x="3837281" y="476689"/>
                  <a:pt x="3841141" y="477890"/>
                  <a:pt x="3844571" y="481091"/>
                </a:cubicBezTo>
                <a:cubicBezTo>
                  <a:pt x="3830849" y="493898"/>
                  <a:pt x="3810267" y="487495"/>
                  <a:pt x="3796545" y="493898"/>
                </a:cubicBezTo>
                <a:cubicBezTo>
                  <a:pt x="3806837" y="489096"/>
                  <a:pt x="3820987" y="477090"/>
                  <a:pt x="3833208" y="476789"/>
                </a:cubicBezTo>
                <a:close/>
                <a:moveTo>
                  <a:pt x="1968391" y="439468"/>
                </a:moveTo>
                <a:cubicBezTo>
                  <a:pt x="1961987" y="454411"/>
                  <a:pt x="1961987" y="461881"/>
                  <a:pt x="1949180" y="461881"/>
                </a:cubicBezTo>
                <a:cubicBezTo>
                  <a:pt x="1949180" y="439468"/>
                  <a:pt x="1955584" y="439468"/>
                  <a:pt x="1968391" y="439468"/>
                </a:cubicBezTo>
                <a:close/>
                <a:moveTo>
                  <a:pt x="1942777" y="439468"/>
                </a:moveTo>
                <a:cubicBezTo>
                  <a:pt x="1936374" y="455478"/>
                  <a:pt x="1929970" y="455478"/>
                  <a:pt x="1917164" y="455478"/>
                </a:cubicBezTo>
                <a:cubicBezTo>
                  <a:pt x="1917164" y="439468"/>
                  <a:pt x="1929970" y="447473"/>
                  <a:pt x="1942777" y="439468"/>
                </a:cubicBezTo>
                <a:close/>
                <a:moveTo>
                  <a:pt x="1782693" y="439468"/>
                </a:moveTo>
                <a:cubicBezTo>
                  <a:pt x="1801903" y="460600"/>
                  <a:pt x="1801903" y="446513"/>
                  <a:pt x="1827517" y="446513"/>
                </a:cubicBezTo>
                <a:cubicBezTo>
                  <a:pt x="1824316" y="460600"/>
                  <a:pt x="1816312" y="465882"/>
                  <a:pt x="1806706" y="466764"/>
                </a:cubicBezTo>
                <a:cubicBezTo>
                  <a:pt x="1797101" y="467645"/>
                  <a:pt x="1785896" y="464122"/>
                  <a:pt x="1776290" y="460600"/>
                </a:cubicBezTo>
                <a:cubicBezTo>
                  <a:pt x="1782693" y="453556"/>
                  <a:pt x="1782693" y="446513"/>
                  <a:pt x="1782693" y="439468"/>
                </a:cubicBezTo>
                <a:close/>
                <a:moveTo>
                  <a:pt x="1856900" y="434791"/>
                </a:moveTo>
                <a:cubicBezTo>
                  <a:pt x="1860801" y="433165"/>
                  <a:pt x="1868605" y="442270"/>
                  <a:pt x="1868605" y="447473"/>
                </a:cubicBezTo>
                <a:cubicBezTo>
                  <a:pt x="1917164" y="440535"/>
                  <a:pt x="1882479" y="461347"/>
                  <a:pt x="1861669" y="454411"/>
                </a:cubicBezTo>
                <a:cubicBezTo>
                  <a:pt x="1861669" y="454411"/>
                  <a:pt x="1861669" y="461347"/>
                  <a:pt x="1861669" y="461347"/>
                </a:cubicBezTo>
                <a:cubicBezTo>
                  <a:pt x="1858200" y="463081"/>
                  <a:pt x="1855599" y="463515"/>
                  <a:pt x="1853431" y="463190"/>
                </a:cubicBezTo>
                <a:cubicBezTo>
                  <a:pt x="1846927" y="462215"/>
                  <a:pt x="1844325" y="454411"/>
                  <a:pt x="1833920" y="454411"/>
                </a:cubicBezTo>
                <a:cubicBezTo>
                  <a:pt x="1833920" y="426662"/>
                  <a:pt x="1861669" y="461347"/>
                  <a:pt x="1854732" y="440535"/>
                </a:cubicBezTo>
                <a:cubicBezTo>
                  <a:pt x="1854732" y="437067"/>
                  <a:pt x="1855599" y="435333"/>
                  <a:pt x="1856900" y="434791"/>
                </a:cubicBezTo>
                <a:close/>
                <a:moveTo>
                  <a:pt x="2016415" y="433866"/>
                </a:moveTo>
                <a:cubicBezTo>
                  <a:pt x="2022818" y="440670"/>
                  <a:pt x="2029221" y="454278"/>
                  <a:pt x="2022818" y="461080"/>
                </a:cubicBezTo>
                <a:cubicBezTo>
                  <a:pt x="1997205" y="461080"/>
                  <a:pt x="1997205" y="454278"/>
                  <a:pt x="1977995" y="447473"/>
                </a:cubicBezTo>
                <a:cubicBezTo>
                  <a:pt x="1977995" y="420258"/>
                  <a:pt x="2022818" y="474688"/>
                  <a:pt x="2016415" y="433866"/>
                </a:cubicBezTo>
                <a:close/>
                <a:moveTo>
                  <a:pt x="2064659" y="416039"/>
                </a:moveTo>
                <a:lnTo>
                  <a:pt x="2096457" y="448008"/>
                </a:lnTo>
                <a:cubicBezTo>
                  <a:pt x="2096457" y="427729"/>
                  <a:pt x="2136798" y="434489"/>
                  <a:pt x="2163692" y="434489"/>
                </a:cubicBezTo>
                <a:cubicBezTo>
                  <a:pt x="2156968" y="441247"/>
                  <a:pt x="2135118" y="449698"/>
                  <a:pt x="2114107" y="451386"/>
                </a:cubicBezTo>
                <a:cubicBezTo>
                  <a:pt x="2093095" y="453076"/>
                  <a:pt x="2072925" y="448008"/>
                  <a:pt x="2069563" y="427729"/>
                </a:cubicBezTo>
                <a:cubicBezTo>
                  <a:pt x="2049391" y="427729"/>
                  <a:pt x="2042669" y="427729"/>
                  <a:pt x="2029221" y="427729"/>
                </a:cubicBezTo>
                <a:close/>
                <a:moveTo>
                  <a:pt x="2062839" y="414212"/>
                </a:moveTo>
                <a:lnTo>
                  <a:pt x="2068482" y="414779"/>
                </a:lnTo>
                <a:lnTo>
                  <a:pt x="2064659" y="416039"/>
                </a:lnTo>
                <a:close/>
                <a:moveTo>
                  <a:pt x="2686203" y="411314"/>
                </a:moveTo>
                <a:lnTo>
                  <a:pt x="2691436" y="415581"/>
                </a:lnTo>
                <a:lnTo>
                  <a:pt x="2688675" y="416273"/>
                </a:lnTo>
                <a:close/>
                <a:moveTo>
                  <a:pt x="2681959" y="407853"/>
                </a:moveTo>
                <a:cubicBezTo>
                  <a:pt x="2683638" y="407853"/>
                  <a:pt x="2684898" y="409116"/>
                  <a:pt x="2685947" y="410800"/>
                </a:cubicBezTo>
                <a:lnTo>
                  <a:pt x="2686203" y="411314"/>
                </a:lnTo>
                <a:close/>
                <a:moveTo>
                  <a:pt x="2136798" y="407452"/>
                </a:moveTo>
                <a:cubicBezTo>
                  <a:pt x="2133436" y="417590"/>
                  <a:pt x="2119990" y="419280"/>
                  <a:pt x="2104862" y="418435"/>
                </a:cubicBezTo>
                <a:lnTo>
                  <a:pt x="2068482" y="414779"/>
                </a:lnTo>
                <a:lnTo>
                  <a:pt x="2083009" y="409987"/>
                </a:lnTo>
                <a:cubicBezTo>
                  <a:pt x="2103179" y="407452"/>
                  <a:pt x="2123352" y="407452"/>
                  <a:pt x="2136798" y="407452"/>
                </a:cubicBezTo>
                <a:close/>
                <a:moveTo>
                  <a:pt x="3037748" y="401050"/>
                </a:moveTo>
                <a:cubicBezTo>
                  <a:pt x="3044441" y="407454"/>
                  <a:pt x="3111387" y="394647"/>
                  <a:pt x="3064527" y="407454"/>
                </a:cubicBezTo>
                <a:cubicBezTo>
                  <a:pt x="3051137" y="407454"/>
                  <a:pt x="3051137" y="420260"/>
                  <a:pt x="3037748" y="413857"/>
                </a:cubicBezTo>
                <a:cubicBezTo>
                  <a:pt x="3037748" y="401050"/>
                  <a:pt x="3037748" y="401050"/>
                  <a:pt x="3037748" y="401050"/>
                </a:cubicBezTo>
                <a:close/>
                <a:moveTo>
                  <a:pt x="2884069" y="401050"/>
                </a:moveTo>
                <a:cubicBezTo>
                  <a:pt x="2890473" y="401050"/>
                  <a:pt x="2896876" y="413857"/>
                  <a:pt x="2903279" y="420260"/>
                </a:cubicBezTo>
                <a:cubicBezTo>
                  <a:pt x="2903279" y="426664"/>
                  <a:pt x="2884069" y="413857"/>
                  <a:pt x="2884069" y="401050"/>
                </a:cubicBezTo>
                <a:close/>
                <a:moveTo>
                  <a:pt x="2163692" y="394647"/>
                </a:moveTo>
                <a:cubicBezTo>
                  <a:pt x="2170095" y="413857"/>
                  <a:pt x="2163692" y="413857"/>
                  <a:pt x="2163692" y="426664"/>
                </a:cubicBezTo>
                <a:cubicBezTo>
                  <a:pt x="2157288" y="420260"/>
                  <a:pt x="2157288" y="407454"/>
                  <a:pt x="2150885" y="407454"/>
                </a:cubicBezTo>
                <a:cubicBezTo>
                  <a:pt x="2150885" y="394647"/>
                  <a:pt x="2157288" y="394647"/>
                  <a:pt x="2163692" y="394647"/>
                </a:cubicBezTo>
                <a:close/>
                <a:moveTo>
                  <a:pt x="3562824" y="392246"/>
                </a:moveTo>
                <a:cubicBezTo>
                  <a:pt x="3567627" y="393046"/>
                  <a:pt x="3572429" y="394647"/>
                  <a:pt x="3575631" y="394647"/>
                </a:cubicBezTo>
                <a:cubicBezTo>
                  <a:pt x="3569227" y="394647"/>
                  <a:pt x="3569227" y="401050"/>
                  <a:pt x="3575631" y="401050"/>
                </a:cubicBezTo>
                <a:cubicBezTo>
                  <a:pt x="3575631" y="404252"/>
                  <a:pt x="3574831" y="405453"/>
                  <a:pt x="3573430" y="405452"/>
                </a:cubicBezTo>
                <a:cubicBezTo>
                  <a:pt x="3572029" y="405453"/>
                  <a:pt x="3570028" y="404252"/>
                  <a:pt x="3567626" y="402652"/>
                </a:cubicBezTo>
                <a:cubicBezTo>
                  <a:pt x="3562824" y="399449"/>
                  <a:pt x="3556421" y="394647"/>
                  <a:pt x="3550017" y="394647"/>
                </a:cubicBezTo>
                <a:cubicBezTo>
                  <a:pt x="3553219" y="391446"/>
                  <a:pt x="3558022" y="391446"/>
                  <a:pt x="3562824" y="392246"/>
                </a:cubicBezTo>
                <a:close/>
                <a:moveTo>
                  <a:pt x="2191707" y="388244"/>
                </a:moveTo>
                <a:cubicBezTo>
                  <a:pt x="2198911" y="407454"/>
                  <a:pt x="2184503" y="401050"/>
                  <a:pt x="2177299" y="407454"/>
                </a:cubicBezTo>
                <a:cubicBezTo>
                  <a:pt x="2184503" y="413857"/>
                  <a:pt x="2191707" y="420260"/>
                  <a:pt x="2191707" y="420260"/>
                </a:cubicBezTo>
                <a:cubicBezTo>
                  <a:pt x="2191707" y="426664"/>
                  <a:pt x="2184503" y="426664"/>
                  <a:pt x="2177299" y="426664"/>
                </a:cubicBezTo>
                <a:cubicBezTo>
                  <a:pt x="2184503" y="420260"/>
                  <a:pt x="2177299" y="413857"/>
                  <a:pt x="2170095" y="413857"/>
                </a:cubicBezTo>
                <a:cubicBezTo>
                  <a:pt x="2177299" y="407454"/>
                  <a:pt x="2177299" y="388244"/>
                  <a:pt x="2191707" y="388244"/>
                </a:cubicBezTo>
                <a:close/>
                <a:moveTo>
                  <a:pt x="2058037" y="388244"/>
                </a:moveTo>
                <a:cubicBezTo>
                  <a:pt x="2058037" y="393046"/>
                  <a:pt x="2027420" y="415858"/>
                  <a:pt x="2012113" y="413458"/>
                </a:cubicBezTo>
                <a:cubicBezTo>
                  <a:pt x="2007010" y="412657"/>
                  <a:pt x="2003608" y="409055"/>
                  <a:pt x="2003608" y="401050"/>
                </a:cubicBezTo>
                <a:cubicBezTo>
                  <a:pt x="2010413" y="401050"/>
                  <a:pt x="2010413" y="401050"/>
                  <a:pt x="2010413" y="407454"/>
                </a:cubicBezTo>
                <a:cubicBezTo>
                  <a:pt x="2017215" y="407454"/>
                  <a:pt x="2017215" y="401050"/>
                  <a:pt x="2010413" y="401050"/>
                </a:cubicBezTo>
                <a:cubicBezTo>
                  <a:pt x="2024020" y="388244"/>
                  <a:pt x="2051235" y="401050"/>
                  <a:pt x="2058037" y="388244"/>
                </a:cubicBezTo>
                <a:close/>
                <a:moveTo>
                  <a:pt x="3252261" y="378638"/>
                </a:moveTo>
                <a:cubicBezTo>
                  <a:pt x="3258664" y="378638"/>
                  <a:pt x="3258664" y="385842"/>
                  <a:pt x="3258664" y="400250"/>
                </a:cubicBezTo>
                <a:cubicBezTo>
                  <a:pt x="3255462" y="402051"/>
                  <a:pt x="3252661" y="402051"/>
                  <a:pt x="3250260" y="401263"/>
                </a:cubicBezTo>
                <a:cubicBezTo>
                  <a:pt x="3243056" y="398899"/>
                  <a:pt x="3239454" y="389444"/>
                  <a:pt x="3239454" y="400250"/>
                </a:cubicBezTo>
                <a:cubicBezTo>
                  <a:pt x="3226647" y="385842"/>
                  <a:pt x="3252261" y="393046"/>
                  <a:pt x="3252261" y="378638"/>
                </a:cubicBezTo>
                <a:close/>
                <a:moveTo>
                  <a:pt x="2999695" y="373858"/>
                </a:moveTo>
                <a:cubicBezTo>
                  <a:pt x="3006240" y="372591"/>
                  <a:pt x="3024943" y="382730"/>
                  <a:pt x="3024943" y="392868"/>
                </a:cubicBezTo>
                <a:cubicBezTo>
                  <a:pt x="3011644" y="392868"/>
                  <a:pt x="3004995" y="392868"/>
                  <a:pt x="3011644" y="413145"/>
                </a:cubicBezTo>
                <a:cubicBezTo>
                  <a:pt x="2991694" y="399626"/>
                  <a:pt x="2971746" y="413145"/>
                  <a:pt x="2951795" y="419905"/>
                </a:cubicBezTo>
                <a:cubicBezTo>
                  <a:pt x="2951795" y="392868"/>
                  <a:pt x="2938497" y="426664"/>
                  <a:pt x="2938497" y="406387"/>
                </a:cubicBezTo>
                <a:cubicBezTo>
                  <a:pt x="2945146" y="386108"/>
                  <a:pt x="2998345" y="413145"/>
                  <a:pt x="3011644" y="386108"/>
                </a:cubicBezTo>
                <a:cubicBezTo>
                  <a:pt x="3011644" y="379350"/>
                  <a:pt x="2998345" y="379350"/>
                  <a:pt x="2998345" y="379350"/>
                </a:cubicBezTo>
                <a:cubicBezTo>
                  <a:pt x="2996682" y="375970"/>
                  <a:pt x="2997513" y="374280"/>
                  <a:pt x="2999695" y="373858"/>
                </a:cubicBezTo>
                <a:close/>
                <a:moveTo>
                  <a:pt x="2231051" y="354926"/>
                </a:moveTo>
                <a:cubicBezTo>
                  <a:pt x="2238480" y="354625"/>
                  <a:pt x="2247935" y="364230"/>
                  <a:pt x="2253338" y="359428"/>
                </a:cubicBezTo>
                <a:cubicBezTo>
                  <a:pt x="2253338" y="362629"/>
                  <a:pt x="2251987" y="364230"/>
                  <a:pt x="2249849" y="364830"/>
                </a:cubicBezTo>
                <a:cubicBezTo>
                  <a:pt x="2247710" y="365431"/>
                  <a:pt x="2244784" y="365030"/>
                  <a:pt x="2241633" y="364230"/>
                </a:cubicBezTo>
                <a:cubicBezTo>
                  <a:pt x="2235328" y="362630"/>
                  <a:pt x="2228124" y="359428"/>
                  <a:pt x="2224522" y="359428"/>
                </a:cubicBezTo>
                <a:cubicBezTo>
                  <a:pt x="2226323" y="356226"/>
                  <a:pt x="2228574" y="355026"/>
                  <a:pt x="2231051" y="354926"/>
                </a:cubicBezTo>
                <a:close/>
                <a:moveTo>
                  <a:pt x="2388608" y="343119"/>
                </a:moveTo>
                <a:cubicBezTo>
                  <a:pt x="2399014" y="344620"/>
                  <a:pt x="2409421" y="357827"/>
                  <a:pt x="2419826" y="353024"/>
                </a:cubicBezTo>
                <a:cubicBezTo>
                  <a:pt x="2418091" y="356226"/>
                  <a:pt x="2415490" y="357827"/>
                  <a:pt x="2412347" y="358327"/>
                </a:cubicBezTo>
                <a:cubicBezTo>
                  <a:pt x="2409203" y="358827"/>
                  <a:pt x="2405518" y="358227"/>
                  <a:pt x="2401616" y="357026"/>
                </a:cubicBezTo>
                <a:cubicBezTo>
                  <a:pt x="2393811" y="354626"/>
                  <a:pt x="2385141" y="349824"/>
                  <a:pt x="2378203" y="346621"/>
                </a:cubicBezTo>
                <a:cubicBezTo>
                  <a:pt x="2381671" y="343419"/>
                  <a:pt x="2385140" y="342619"/>
                  <a:pt x="2388608" y="343119"/>
                </a:cubicBezTo>
                <a:close/>
                <a:moveTo>
                  <a:pt x="1861774" y="317805"/>
                </a:moveTo>
                <a:cubicBezTo>
                  <a:pt x="1861774" y="331678"/>
                  <a:pt x="1881944" y="324743"/>
                  <a:pt x="1881944" y="345554"/>
                </a:cubicBezTo>
                <a:cubicBezTo>
                  <a:pt x="1841604" y="331678"/>
                  <a:pt x="1828156" y="359428"/>
                  <a:pt x="1801262" y="338616"/>
                </a:cubicBezTo>
                <a:cubicBezTo>
                  <a:pt x="1794538" y="349023"/>
                  <a:pt x="1784454" y="350757"/>
                  <a:pt x="1774368" y="349890"/>
                </a:cubicBezTo>
                <a:cubicBezTo>
                  <a:pt x="1764284" y="349023"/>
                  <a:pt x="1754198" y="345554"/>
                  <a:pt x="1747474" y="345554"/>
                </a:cubicBezTo>
                <a:cubicBezTo>
                  <a:pt x="1781092" y="317805"/>
                  <a:pt x="1834880" y="352490"/>
                  <a:pt x="1861774" y="317805"/>
                </a:cubicBezTo>
                <a:close/>
                <a:moveTo>
                  <a:pt x="1728263" y="317805"/>
                </a:moveTo>
                <a:cubicBezTo>
                  <a:pt x="1734667" y="325009"/>
                  <a:pt x="1715457" y="332213"/>
                  <a:pt x="1728263" y="332213"/>
                </a:cubicBezTo>
                <a:cubicBezTo>
                  <a:pt x="1721861" y="346621"/>
                  <a:pt x="1715457" y="346621"/>
                  <a:pt x="1709054" y="346621"/>
                </a:cubicBezTo>
                <a:cubicBezTo>
                  <a:pt x="1715457" y="332213"/>
                  <a:pt x="1721861" y="325009"/>
                  <a:pt x="1728263" y="317805"/>
                </a:cubicBezTo>
                <a:close/>
                <a:moveTo>
                  <a:pt x="1895832" y="315079"/>
                </a:moveTo>
                <a:cubicBezTo>
                  <a:pt x="1901115" y="316705"/>
                  <a:pt x="1918285" y="331013"/>
                  <a:pt x="1923567" y="325809"/>
                </a:cubicBezTo>
                <a:cubicBezTo>
                  <a:pt x="1923567" y="339683"/>
                  <a:pt x="1902435" y="339683"/>
                  <a:pt x="1888348" y="346621"/>
                </a:cubicBezTo>
                <a:cubicBezTo>
                  <a:pt x="1895392" y="332747"/>
                  <a:pt x="1909480" y="325809"/>
                  <a:pt x="1895392" y="318872"/>
                </a:cubicBezTo>
                <a:cubicBezTo>
                  <a:pt x="1893631" y="315404"/>
                  <a:pt x="1894071" y="314537"/>
                  <a:pt x="1895832" y="315079"/>
                </a:cubicBezTo>
                <a:close/>
                <a:moveTo>
                  <a:pt x="2285355" y="298597"/>
                </a:moveTo>
                <a:cubicBezTo>
                  <a:pt x="2285355" y="311403"/>
                  <a:pt x="2272549" y="311403"/>
                  <a:pt x="2259742" y="311403"/>
                </a:cubicBezTo>
                <a:cubicBezTo>
                  <a:pt x="2259742" y="298597"/>
                  <a:pt x="2272549" y="298597"/>
                  <a:pt x="2285355" y="298597"/>
                </a:cubicBezTo>
                <a:close/>
                <a:moveTo>
                  <a:pt x="2412321" y="292794"/>
                </a:moveTo>
                <a:lnTo>
                  <a:pt x="2413279" y="293339"/>
                </a:lnTo>
                <a:lnTo>
                  <a:pt x="2411805" y="292817"/>
                </a:lnTo>
                <a:close/>
                <a:moveTo>
                  <a:pt x="2224524" y="292193"/>
                </a:moveTo>
                <a:cubicBezTo>
                  <a:pt x="2224524" y="305000"/>
                  <a:pt x="2224524" y="317807"/>
                  <a:pt x="2211718" y="311403"/>
                </a:cubicBezTo>
                <a:cubicBezTo>
                  <a:pt x="2218121" y="305000"/>
                  <a:pt x="2211718" y="292193"/>
                  <a:pt x="2224524" y="292193"/>
                </a:cubicBezTo>
                <a:close/>
                <a:moveTo>
                  <a:pt x="2399004" y="288287"/>
                </a:moveTo>
                <a:lnTo>
                  <a:pt x="2411805" y="292817"/>
                </a:lnTo>
                <a:lnTo>
                  <a:pt x="2399845" y="293339"/>
                </a:lnTo>
                <a:cubicBezTo>
                  <a:pt x="2393127" y="289971"/>
                  <a:pt x="2394807" y="288287"/>
                  <a:pt x="2399004" y="288287"/>
                </a:cubicBezTo>
                <a:close/>
                <a:moveTo>
                  <a:pt x="1843524" y="244167"/>
                </a:moveTo>
                <a:cubicBezTo>
                  <a:pt x="1836663" y="260177"/>
                  <a:pt x="1822943" y="260177"/>
                  <a:pt x="1795498" y="260177"/>
                </a:cubicBezTo>
                <a:cubicBezTo>
                  <a:pt x="1802359" y="244167"/>
                  <a:pt x="1829804" y="252172"/>
                  <a:pt x="1843524" y="244167"/>
                </a:cubicBezTo>
                <a:close/>
                <a:moveTo>
                  <a:pt x="707231" y="123475"/>
                </a:moveTo>
                <a:cubicBezTo>
                  <a:pt x="715335" y="120503"/>
                  <a:pt x="726141" y="128428"/>
                  <a:pt x="726141" y="144277"/>
                </a:cubicBezTo>
                <a:cubicBezTo>
                  <a:pt x="713334" y="151320"/>
                  <a:pt x="719738" y="123145"/>
                  <a:pt x="700528" y="130188"/>
                </a:cubicBezTo>
                <a:cubicBezTo>
                  <a:pt x="702129" y="126666"/>
                  <a:pt x="704530" y="124465"/>
                  <a:pt x="707231" y="123475"/>
                </a:cubicBezTo>
                <a:close/>
                <a:moveTo>
                  <a:pt x="437990" y="84084"/>
                </a:moveTo>
                <a:cubicBezTo>
                  <a:pt x="450797" y="84084"/>
                  <a:pt x="450797" y="96890"/>
                  <a:pt x="463604" y="96890"/>
                </a:cubicBezTo>
                <a:cubicBezTo>
                  <a:pt x="463604" y="103294"/>
                  <a:pt x="457200" y="104895"/>
                  <a:pt x="450797" y="102493"/>
                </a:cubicBezTo>
                <a:cubicBezTo>
                  <a:pt x="444394" y="100093"/>
                  <a:pt x="437990" y="93690"/>
                  <a:pt x="437990" y="84084"/>
                </a:cubicBezTo>
                <a:close/>
                <a:moveTo>
                  <a:pt x="64206" y="0"/>
                </a:moveTo>
                <a:lnTo>
                  <a:pt x="4342524" y="0"/>
                </a:lnTo>
                <a:lnTo>
                  <a:pt x="4342524" y="579868"/>
                </a:lnTo>
                <a:lnTo>
                  <a:pt x="4280610" y="576258"/>
                </a:lnTo>
                <a:cubicBezTo>
                  <a:pt x="4287326" y="576258"/>
                  <a:pt x="4287326" y="569522"/>
                  <a:pt x="4287326" y="562786"/>
                </a:cubicBezTo>
                <a:cubicBezTo>
                  <a:pt x="4267176" y="556050"/>
                  <a:pt x="4260458" y="569522"/>
                  <a:pt x="4240306" y="549314"/>
                </a:cubicBezTo>
                <a:cubicBezTo>
                  <a:pt x="4273892" y="549314"/>
                  <a:pt x="4287326" y="522369"/>
                  <a:pt x="4327628" y="529105"/>
                </a:cubicBezTo>
                <a:cubicBezTo>
                  <a:pt x="4314194" y="502159"/>
                  <a:pt x="4287326" y="529105"/>
                  <a:pt x="4273892" y="495423"/>
                </a:cubicBezTo>
                <a:cubicBezTo>
                  <a:pt x="4287326" y="529105"/>
                  <a:pt x="4260458" y="515631"/>
                  <a:pt x="4247024" y="495423"/>
                </a:cubicBezTo>
                <a:cubicBezTo>
                  <a:pt x="4233590" y="515631"/>
                  <a:pt x="4220156" y="502159"/>
                  <a:pt x="4206723" y="515631"/>
                </a:cubicBezTo>
                <a:cubicBezTo>
                  <a:pt x="4200005" y="502159"/>
                  <a:pt x="4213439" y="495423"/>
                  <a:pt x="4206723" y="495423"/>
                </a:cubicBezTo>
                <a:cubicBezTo>
                  <a:pt x="4213439" y="481950"/>
                  <a:pt x="4260458" y="502159"/>
                  <a:pt x="4267176" y="468478"/>
                </a:cubicBezTo>
                <a:cubicBezTo>
                  <a:pt x="4280610" y="461742"/>
                  <a:pt x="4267176" y="475214"/>
                  <a:pt x="4273892" y="488686"/>
                </a:cubicBezTo>
                <a:cubicBezTo>
                  <a:pt x="4287326" y="481950"/>
                  <a:pt x="4280610" y="461742"/>
                  <a:pt x="4287326" y="455006"/>
                </a:cubicBezTo>
                <a:cubicBezTo>
                  <a:pt x="4267176" y="468478"/>
                  <a:pt x="4247024" y="441534"/>
                  <a:pt x="4233590" y="468478"/>
                </a:cubicBezTo>
                <a:cubicBezTo>
                  <a:pt x="4186571" y="448270"/>
                  <a:pt x="4132835" y="441534"/>
                  <a:pt x="4099249" y="475214"/>
                </a:cubicBezTo>
                <a:cubicBezTo>
                  <a:pt x="4105967" y="455006"/>
                  <a:pt x="4092533" y="461742"/>
                  <a:pt x="4092533" y="455006"/>
                </a:cubicBezTo>
                <a:cubicBezTo>
                  <a:pt x="4065665" y="468478"/>
                  <a:pt x="4018646" y="441534"/>
                  <a:pt x="4005212" y="488686"/>
                </a:cubicBezTo>
                <a:cubicBezTo>
                  <a:pt x="3998494" y="495423"/>
                  <a:pt x="4005212" y="475214"/>
                  <a:pt x="3998494" y="461742"/>
                </a:cubicBezTo>
                <a:cubicBezTo>
                  <a:pt x="4045514" y="434798"/>
                  <a:pt x="4079099" y="468478"/>
                  <a:pt x="4112683" y="428061"/>
                </a:cubicBezTo>
                <a:cubicBezTo>
                  <a:pt x="4112683" y="414589"/>
                  <a:pt x="4085815" y="428061"/>
                  <a:pt x="4099249" y="407853"/>
                </a:cubicBezTo>
                <a:cubicBezTo>
                  <a:pt x="4045514" y="421325"/>
                  <a:pt x="3971626" y="407853"/>
                  <a:pt x="3938042" y="421325"/>
                </a:cubicBezTo>
                <a:cubicBezTo>
                  <a:pt x="3931324" y="401117"/>
                  <a:pt x="3951476" y="421325"/>
                  <a:pt x="3951476" y="407853"/>
                </a:cubicBezTo>
                <a:cubicBezTo>
                  <a:pt x="3897740" y="421325"/>
                  <a:pt x="3830569" y="387645"/>
                  <a:pt x="3790267" y="428061"/>
                </a:cubicBezTo>
                <a:cubicBezTo>
                  <a:pt x="3790267" y="414589"/>
                  <a:pt x="3803701" y="421325"/>
                  <a:pt x="3803701" y="407853"/>
                </a:cubicBezTo>
                <a:cubicBezTo>
                  <a:pt x="3776833" y="428061"/>
                  <a:pt x="3756681" y="367436"/>
                  <a:pt x="3729813" y="407853"/>
                </a:cubicBezTo>
                <a:cubicBezTo>
                  <a:pt x="3723097" y="401117"/>
                  <a:pt x="3723097" y="387645"/>
                  <a:pt x="3716379" y="380909"/>
                </a:cubicBezTo>
                <a:cubicBezTo>
                  <a:pt x="3702945" y="387645"/>
                  <a:pt x="3682796" y="401117"/>
                  <a:pt x="3669362" y="394381"/>
                </a:cubicBezTo>
                <a:cubicBezTo>
                  <a:pt x="3669362" y="387645"/>
                  <a:pt x="3676078" y="387645"/>
                  <a:pt x="3682796" y="387645"/>
                </a:cubicBezTo>
                <a:cubicBezTo>
                  <a:pt x="3682796" y="387645"/>
                  <a:pt x="3676078" y="387645"/>
                  <a:pt x="3669362" y="387645"/>
                </a:cubicBezTo>
                <a:cubicBezTo>
                  <a:pt x="3696230" y="320283"/>
                  <a:pt x="3568606" y="380909"/>
                  <a:pt x="3541738" y="387645"/>
                </a:cubicBezTo>
                <a:cubicBezTo>
                  <a:pt x="3535020" y="387645"/>
                  <a:pt x="3541738" y="380909"/>
                  <a:pt x="3541738" y="374172"/>
                </a:cubicBezTo>
                <a:cubicBezTo>
                  <a:pt x="3481285" y="374172"/>
                  <a:pt x="3434265" y="387645"/>
                  <a:pt x="3373811" y="380909"/>
                </a:cubicBezTo>
                <a:cubicBezTo>
                  <a:pt x="3367095" y="380909"/>
                  <a:pt x="3373811" y="387645"/>
                  <a:pt x="3373811" y="387645"/>
                </a:cubicBezTo>
                <a:cubicBezTo>
                  <a:pt x="3360377" y="387645"/>
                  <a:pt x="3320076" y="347228"/>
                  <a:pt x="3299924" y="387645"/>
                </a:cubicBezTo>
                <a:cubicBezTo>
                  <a:pt x="3299924" y="380909"/>
                  <a:pt x="3306642" y="374172"/>
                  <a:pt x="3306642" y="367436"/>
                </a:cubicBezTo>
                <a:cubicBezTo>
                  <a:pt x="3293208" y="374172"/>
                  <a:pt x="3293208" y="394381"/>
                  <a:pt x="3279774" y="394381"/>
                </a:cubicBezTo>
                <a:cubicBezTo>
                  <a:pt x="3279774" y="387645"/>
                  <a:pt x="3279774" y="380909"/>
                  <a:pt x="3286490" y="374172"/>
                </a:cubicBezTo>
                <a:cubicBezTo>
                  <a:pt x="3259622" y="353964"/>
                  <a:pt x="3232754" y="387645"/>
                  <a:pt x="3219320" y="374172"/>
                </a:cubicBezTo>
                <a:cubicBezTo>
                  <a:pt x="3212604" y="374172"/>
                  <a:pt x="3212604" y="380909"/>
                  <a:pt x="3199170" y="380909"/>
                </a:cubicBezTo>
                <a:cubicBezTo>
                  <a:pt x="3199170" y="401117"/>
                  <a:pt x="3212604" y="394381"/>
                  <a:pt x="3205886" y="407853"/>
                </a:cubicBezTo>
                <a:cubicBezTo>
                  <a:pt x="3205886" y="401117"/>
                  <a:pt x="3199170" y="401117"/>
                  <a:pt x="3192452" y="401117"/>
                </a:cubicBezTo>
                <a:cubicBezTo>
                  <a:pt x="3192452" y="401117"/>
                  <a:pt x="3192452" y="387645"/>
                  <a:pt x="3199170" y="387645"/>
                </a:cubicBezTo>
                <a:cubicBezTo>
                  <a:pt x="3199170" y="374172"/>
                  <a:pt x="3185737" y="394381"/>
                  <a:pt x="3185737" y="374172"/>
                </a:cubicBezTo>
                <a:cubicBezTo>
                  <a:pt x="3179019" y="387645"/>
                  <a:pt x="3172301" y="387645"/>
                  <a:pt x="3165585" y="401117"/>
                </a:cubicBezTo>
                <a:cubicBezTo>
                  <a:pt x="3165585" y="394381"/>
                  <a:pt x="3165585" y="387645"/>
                  <a:pt x="3165585" y="374172"/>
                </a:cubicBezTo>
                <a:cubicBezTo>
                  <a:pt x="3118565" y="367436"/>
                  <a:pt x="3084981" y="380909"/>
                  <a:pt x="3037961" y="394381"/>
                </a:cubicBezTo>
                <a:cubicBezTo>
                  <a:pt x="3024527" y="367436"/>
                  <a:pt x="2984226" y="360700"/>
                  <a:pt x="2957358" y="367436"/>
                </a:cubicBezTo>
                <a:cubicBezTo>
                  <a:pt x="2970792" y="347228"/>
                  <a:pt x="2930488" y="360700"/>
                  <a:pt x="2923772" y="347228"/>
                </a:cubicBezTo>
                <a:cubicBezTo>
                  <a:pt x="2923772" y="347228"/>
                  <a:pt x="2923772" y="347228"/>
                  <a:pt x="2917054" y="347228"/>
                </a:cubicBezTo>
                <a:cubicBezTo>
                  <a:pt x="2917054" y="367436"/>
                  <a:pt x="2930488" y="360700"/>
                  <a:pt x="2923772" y="374172"/>
                </a:cubicBezTo>
                <a:cubicBezTo>
                  <a:pt x="2910338" y="367436"/>
                  <a:pt x="2903620" y="353964"/>
                  <a:pt x="2896904" y="340492"/>
                </a:cubicBezTo>
                <a:cubicBezTo>
                  <a:pt x="2910338" y="360700"/>
                  <a:pt x="2903620" y="333756"/>
                  <a:pt x="2923772" y="340492"/>
                </a:cubicBezTo>
                <a:cubicBezTo>
                  <a:pt x="2910338" y="327020"/>
                  <a:pt x="2890186" y="340492"/>
                  <a:pt x="2883470" y="340492"/>
                </a:cubicBezTo>
                <a:cubicBezTo>
                  <a:pt x="2883470" y="353964"/>
                  <a:pt x="2890186" y="353964"/>
                  <a:pt x="2896904" y="353964"/>
                </a:cubicBezTo>
                <a:cubicBezTo>
                  <a:pt x="2883470" y="347228"/>
                  <a:pt x="2823017" y="374172"/>
                  <a:pt x="2809583" y="340492"/>
                </a:cubicBezTo>
                <a:cubicBezTo>
                  <a:pt x="2796149" y="353964"/>
                  <a:pt x="2816299" y="360700"/>
                  <a:pt x="2802865" y="380909"/>
                </a:cubicBezTo>
                <a:cubicBezTo>
                  <a:pt x="2829735" y="374172"/>
                  <a:pt x="2863318" y="360700"/>
                  <a:pt x="2883470" y="401117"/>
                </a:cubicBezTo>
                <a:cubicBezTo>
                  <a:pt x="2863318" y="394381"/>
                  <a:pt x="2856602" y="407853"/>
                  <a:pt x="2856602" y="421325"/>
                </a:cubicBezTo>
                <a:cubicBezTo>
                  <a:pt x="2836451" y="421325"/>
                  <a:pt x="2816299" y="428061"/>
                  <a:pt x="2809583" y="407853"/>
                </a:cubicBezTo>
                <a:cubicBezTo>
                  <a:pt x="2802865" y="414589"/>
                  <a:pt x="2796149" y="421325"/>
                  <a:pt x="2789431" y="428061"/>
                </a:cubicBezTo>
                <a:cubicBezTo>
                  <a:pt x="2759205" y="417957"/>
                  <a:pt x="2728979" y="434376"/>
                  <a:pt x="2704419" y="426168"/>
                </a:cubicBezTo>
                <a:lnTo>
                  <a:pt x="2691436" y="415581"/>
                </a:lnTo>
                <a:lnTo>
                  <a:pt x="2695393" y="414589"/>
                </a:lnTo>
                <a:cubicBezTo>
                  <a:pt x="2688675" y="401117"/>
                  <a:pt x="2681959" y="407853"/>
                  <a:pt x="2668526" y="407853"/>
                </a:cubicBezTo>
                <a:cubicBezTo>
                  <a:pt x="2668526" y="414589"/>
                  <a:pt x="2668526" y="414589"/>
                  <a:pt x="2668526" y="421325"/>
                </a:cubicBezTo>
                <a:cubicBezTo>
                  <a:pt x="2648374" y="414589"/>
                  <a:pt x="2594638" y="455006"/>
                  <a:pt x="2567770" y="421325"/>
                </a:cubicBezTo>
                <a:cubicBezTo>
                  <a:pt x="2547618" y="448270"/>
                  <a:pt x="2500600" y="407853"/>
                  <a:pt x="2487167" y="441534"/>
                </a:cubicBezTo>
                <a:cubicBezTo>
                  <a:pt x="2480449" y="434798"/>
                  <a:pt x="2480449" y="421325"/>
                  <a:pt x="2460299" y="414589"/>
                </a:cubicBezTo>
                <a:cubicBezTo>
                  <a:pt x="2460299" y="428061"/>
                  <a:pt x="2446863" y="441534"/>
                  <a:pt x="2446863" y="414589"/>
                </a:cubicBezTo>
                <a:cubicBezTo>
                  <a:pt x="2386411" y="441534"/>
                  <a:pt x="2299090" y="394381"/>
                  <a:pt x="2252070" y="448270"/>
                </a:cubicBezTo>
                <a:cubicBezTo>
                  <a:pt x="2245354" y="448270"/>
                  <a:pt x="2245354" y="434798"/>
                  <a:pt x="2231920" y="434798"/>
                </a:cubicBezTo>
                <a:cubicBezTo>
                  <a:pt x="2231920" y="441534"/>
                  <a:pt x="2238636" y="441534"/>
                  <a:pt x="2238636" y="455006"/>
                </a:cubicBezTo>
                <a:cubicBezTo>
                  <a:pt x="2225202" y="434798"/>
                  <a:pt x="2218486" y="448270"/>
                  <a:pt x="2211768" y="441534"/>
                </a:cubicBezTo>
                <a:cubicBezTo>
                  <a:pt x="2205050" y="434798"/>
                  <a:pt x="2231920" y="421325"/>
                  <a:pt x="2211768" y="414589"/>
                </a:cubicBezTo>
                <a:cubicBezTo>
                  <a:pt x="2218486" y="407853"/>
                  <a:pt x="2231920" y="434798"/>
                  <a:pt x="2252070" y="428061"/>
                </a:cubicBezTo>
                <a:cubicBezTo>
                  <a:pt x="2245354" y="421325"/>
                  <a:pt x="2231920" y="421325"/>
                  <a:pt x="2225202" y="414589"/>
                </a:cubicBezTo>
                <a:cubicBezTo>
                  <a:pt x="2231920" y="401117"/>
                  <a:pt x="2245354" y="421325"/>
                  <a:pt x="2252070" y="414589"/>
                </a:cubicBezTo>
                <a:cubicBezTo>
                  <a:pt x="2238636" y="401117"/>
                  <a:pt x="2218486" y="401117"/>
                  <a:pt x="2198334" y="394381"/>
                </a:cubicBezTo>
                <a:cubicBezTo>
                  <a:pt x="2278938" y="380909"/>
                  <a:pt x="2379693" y="428061"/>
                  <a:pt x="2467015" y="387645"/>
                </a:cubicBezTo>
                <a:cubicBezTo>
                  <a:pt x="2473733" y="387645"/>
                  <a:pt x="2480449" y="401117"/>
                  <a:pt x="2487167" y="407853"/>
                </a:cubicBezTo>
                <a:cubicBezTo>
                  <a:pt x="2500600" y="401117"/>
                  <a:pt x="2493883" y="387645"/>
                  <a:pt x="2507316" y="387645"/>
                </a:cubicBezTo>
                <a:cubicBezTo>
                  <a:pt x="2507316" y="421325"/>
                  <a:pt x="2534184" y="367436"/>
                  <a:pt x="2534184" y="407853"/>
                </a:cubicBezTo>
                <a:cubicBezTo>
                  <a:pt x="2540902" y="387645"/>
                  <a:pt x="2554336" y="380909"/>
                  <a:pt x="2561052" y="374172"/>
                </a:cubicBezTo>
                <a:cubicBezTo>
                  <a:pt x="2567770" y="374172"/>
                  <a:pt x="2567770" y="380909"/>
                  <a:pt x="2574486" y="387645"/>
                </a:cubicBezTo>
                <a:cubicBezTo>
                  <a:pt x="2567770" y="353964"/>
                  <a:pt x="2641658" y="380909"/>
                  <a:pt x="2641658" y="367436"/>
                </a:cubicBezTo>
                <a:cubicBezTo>
                  <a:pt x="2661808" y="374172"/>
                  <a:pt x="2681959" y="367436"/>
                  <a:pt x="2708827" y="367436"/>
                </a:cubicBezTo>
                <a:cubicBezTo>
                  <a:pt x="2702111" y="333756"/>
                  <a:pt x="2655092" y="347228"/>
                  <a:pt x="2648374" y="353964"/>
                </a:cubicBezTo>
                <a:cubicBezTo>
                  <a:pt x="2628224" y="333756"/>
                  <a:pt x="2594638" y="340492"/>
                  <a:pt x="2574486" y="340492"/>
                </a:cubicBezTo>
                <a:cubicBezTo>
                  <a:pt x="2574486" y="320283"/>
                  <a:pt x="2587922" y="333756"/>
                  <a:pt x="2587922" y="320283"/>
                </a:cubicBezTo>
                <a:cubicBezTo>
                  <a:pt x="2587922" y="313547"/>
                  <a:pt x="2581204" y="313547"/>
                  <a:pt x="2581204" y="300075"/>
                </a:cubicBezTo>
                <a:cubicBezTo>
                  <a:pt x="2567770" y="306811"/>
                  <a:pt x="2540902" y="300075"/>
                  <a:pt x="2540902" y="320283"/>
                </a:cubicBezTo>
                <a:cubicBezTo>
                  <a:pt x="2500600" y="306811"/>
                  <a:pt x="2473733" y="320283"/>
                  <a:pt x="2433429" y="286603"/>
                </a:cubicBezTo>
                <a:cubicBezTo>
                  <a:pt x="2426713" y="286603"/>
                  <a:pt x="2423355" y="289971"/>
                  <a:pt x="2419156" y="292496"/>
                </a:cubicBezTo>
                <a:lnTo>
                  <a:pt x="2412321" y="292794"/>
                </a:lnTo>
                <a:lnTo>
                  <a:pt x="2388091" y="279024"/>
                </a:lnTo>
                <a:cubicBezTo>
                  <a:pt x="2378015" y="276499"/>
                  <a:pt x="2366259" y="276499"/>
                  <a:pt x="2352825" y="279867"/>
                </a:cubicBezTo>
                <a:cubicBezTo>
                  <a:pt x="2352825" y="293339"/>
                  <a:pt x="2366259" y="279867"/>
                  <a:pt x="2379693" y="286603"/>
                </a:cubicBezTo>
                <a:cubicBezTo>
                  <a:pt x="2372977" y="320283"/>
                  <a:pt x="2346109" y="286603"/>
                  <a:pt x="2325958" y="300075"/>
                </a:cubicBezTo>
                <a:cubicBezTo>
                  <a:pt x="2332673" y="293339"/>
                  <a:pt x="2332673" y="286603"/>
                  <a:pt x="2339391" y="286603"/>
                </a:cubicBezTo>
                <a:cubicBezTo>
                  <a:pt x="2319240" y="273131"/>
                  <a:pt x="2285656" y="259658"/>
                  <a:pt x="2265504" y="273131"/>
                </a:cubicBezTo>
                <a:cubicBezTo>
                  <a:pt x="2258788" y="286603"/>
                  <a:pt x="2278938" y="273131"/>
                  <a:pt x="2272222" y="293339"/>
                </a:cubicBezTo>
                <a:cubicBezTo>
                  <a:pt x="2265504" y="293339"/>
                  <a:pt x="2252070" y="266394"/>
                  <a:pt x="2252070" y="293339"/>
                </a:cubicBezTo>
                <a:cubicBezTo>
                  <a:pt x="2238636" y="279867"/>
                  <a:pt x="2218486" y="279867"/>
                  <a:pt x="2205050" y="293339"/>
                </a:cubicBezTo>
                <a:cubicBezTo>
                  <a:pt x="2198334" y="279867"/>
                  <a:pt x="2191616" y="279867"/>
                  <a:pt x="2178182" y="286603"/>
                </a:cubicBezTo>
                <a:cubicBezTo>
                  <a:pt x="2198334" y="273131"/>
                  <a:pt x="2218486" y="279867"/>
                  <a:pt x="2252070" y="266394"/>
                </a:cubicBezTo>
                <a:cubicBezTo>
                  <a:pt x="2238636" y="246186"/>
                  <a:pt x="2218486" y="246186"/>
                  <a:pt x="2205050" y="259658"/>
                </a:cubicBezTo>
                <a:cubicBezTo>
                  <a:pt x="2205050" y="225978"/>
                  <a:pt x="2137881" y="273131"/>
                  <a:pt x="2124447" y="219242"/>
                </a:cubicBezTo>
                <a:cubicBezTo>
                  <a:pt x="2077427" y="239450"/>
                  <a:pt x="2057277" y="199033"/>
                  <a:pt x="1996823" y="219242"/>
                </a:cubicBezTo>
                <a:cubicBezTo>
                  <a:pt x="2030409" y="199033"/>
                  <a:pt x="1969956" y="205769"/>
                  <a:pt x="1949804" y="205769"/>
                </a:cubicBezTo>
                <a:cubicBezTo>
                  <a:pt x="1943088" y="225978"/>
                  <a:pt x="1963238" y="219242"/>
                  <a:pt x="1963238" y="225978"/>
                </a:cubicBezTo>
                <a:cubicBezTo>
                  <a:pt x="1969956" y="212505"/>
                  <a:pt x="1976674" y="212505"/>
                  <a:pt x="1990107" y="212505"/>
                </a:cubicBezTo>
                <a:cubicBezTo>
                  <a:pt x="1990107" y="239450"/>
                  <a:pt x="1949804" y="239450"/>
                  <a:pt x="1943088" y="212505"/>
                </a:cubicBezTo>
                <a:cubicBezTo>
                  <a:pt x="1889352" y="219242"/>
                  <a:pt x="1849048" y="219242"/>
                  <a:pt x="1808747" y="185559"/>
                </a:cubicBezTo>
                <a:cubicBezTo>
                  <a:pt x="1802031" y="192297"/>
                  <a:pt x="1822180" y="199033"/>
                  <a:pt x="1822180" y="199033"/>
                </a:cubicBezTo>
                <a:cubicBezTo>
                  <a:pt x="1802031" y="199033"/>
                  <a:pt x="1734861" y="205769"/>
                  <a:pt x="1694557" y="199033"/>
                </a:cubicBezTo>
                <a:cubicBezTo>
                  <a:pt x="1674407" y="205769"/>
                  <a:pt x="1659293" y="205769"/>
                  <a:pt x="1642501" y="203242"/>
                </a:cubicBezTo>
                <a:lnTo>
                  <a:pt x="1581290" y="192458"/>
                </a:lnTo>
                <a:lnTo>
                  <a:pt x="1587085" y="192297"/>
                </a:lnTo>
                <a:cubicBezTo>
                  <a:pt x="1587085" y="192297"/>
                  <a:pt x="1580368" y="192297"/>
                  <a:pt x="1580368" y="192297"/>
                </a:cubicBezTo>
                <a:lnTo>
                  <a:pt x="1581290" y="192458"/>
                </a:lnTo>
                <a:lnTo>
                  <a:pt x="1436794" y="196506"/>
                </a:lnTo>
                <a:cubicBezTo>
                  <a:pt x="1387254" y="197349"/>
                  <a:pt x="1338555" y="199033"/>
                  <a:pt x="1291538" y="205769"/>
                </a:cubicBezTo>
                <a:cubicBezTo>
                  <a:pt x="1291538" y="192297"/>
                  <a:pt x="1304971" y="192297"/>
                  <a:pt x="1298253" y="178823"/>
                </a:cubicBezTo>
                <a:cubicBezTo>
                  <a:pt x="1284819" y="165351"/>
                  <a:pt x="1264669" y="185559"/>
                  <a:pt x="1271385" y="199033"/>
                </a:cubicBezTo>
                <a:cubicBezTo>
                  <a:pt x="1244518" y="165351"/>
                  <a:pt x="1130328" y="219242"/>
                  <a:pt x="1069874" y="199033"/>
                </a:cubicBezTo>
                <a:cubicBezTo>
                  <a:pt x="1069874" y="199033"/>
                  <a:pt x="1069874" y="185559"/>
                  <a:pt x="1069874" y="185559"/>
                </a:cubicBezTo>
                <a:cubicBezTo>
                  <a:pt x="1069874" y="185559"/>
                  <a:pt x="1049724" y="199033"/>
                  <a:pt x="1056441" y="178823"/>
                </a:cubicBezTo>
                <a:cubicBezTo>
                  <a:pt x="1029573" y="205769"/>
                  <a:pt x="989271" y="192297"/>
                  <a:pt x="955685" y="199033"/>
                </a:cubicBezTo>
                <a:cubicBezTo>
                  <a:pt x="948970" y="199033"/>
                  <a:pt x="948970" y="185559"/>
                  <a:pt x="955685" y="178823"/>
                </a:cubicBezTo>
                <a:cubicBezTo>
                  <a:pt x="955685" y="178823"/>
                  <a:pt x="955685" y="178823"/>
                  <a:pt x="928818" y="178823"/>
                </a:cubicBezTo>
                <a:cubicBezTo>
                  <a:pt x="922102" y="178823"/>
                  <a:pt x="935536" y="185559"/>
                  <a:pt x="928818" y="199033"/>
                </a:cubicBezTo>
                <a:cubicBezTo>
                  <a:pt x="901950" y="192297"/>
                  <a:pt x="875082" y="165351"/>
                  <a:pt x="848214" y="178823"/>
                </a:cubicBezTo>
                <a:cubicBezTo>
                  <a:pt x="848214" y="172087"/>
                  <a:pt x="848214" y="165351"/>
                  <a:pt x="841496" y="158614"/>
                </a:cubicBezTo>
                <a:cubicBezTo>
                  <a:pt x="828062" y="172087"/>
                  <a:pt x="801194" y="158614"/>
                  <a:pt x="794478" y="158614"/>
                </a:cubicBezTo>
                <a:cubicBezTo>
                  <a:pt x="787760" y="145142"/>
                  <a:pt x="807912" y="151878"/>
                  <a:pt x="807912" y="138406"/>
                </a:cubicBezTo>
                <a:cubicBezTo>
                  <a:pt x="767611" y="138406"/>
                  <a:pt x="720591" y="97989"/>
                  <a:pt x="666855" y="124934"/>
                </a:cubicBezTo>
                <a:cubicBezTo>
                  <a:pt x="653421" y="97989"/>
                  <a:pt x="693723" y="118198"/>
                  <a:pt x="693723" y="97989"/>
                </a:cubicBezTo>
                <a:cubicBezTo>
                  <a:pt x="653421" y="84517"/>
                  <a:pt x="613117" y="131670"/>
                  <a:pt x="579534" y="104726"/>
                </a:cubicBezTo>
                <a:cubicBezTo>
                  <a:pt x="572816" y="104726"/>
                  <a:pt x="579534" y="118198"/>
                  <a:pt x="572816" y="118198"/>
                </a:cubicBezTo>
                <a:cubicBezTo>
                  <a:pt x="539232" y="97989"/>
                  <a:pt x="512362" y="97989"/>
                  <a:pt x="478778" y="111462"/>
                </a:cubicBezTo>
                <a:cubicBezTo>
                  <a:pt x="472060" y="37364"/>
                  <a:pt x="398173" y="97989"/>
                  <a:pt x="364589" y="57573"/>
                </a:cubicBezTo>
                <a:cubicBezTo>
                  <a:pt x="344437" y="71045"/>
                  <a:pt x="304135" y="64309"/>
                  <a:pt x="277267" y="44100"/>
                </a:cubicBezTo>
                <a:cubicBezTo>
                  <a:pt x="270549" y="50837"/>
                  <a:pt x="270549" y="57573"/>
                  <a:pt x="263834" y="64309"/>
                </a:cubicBezTo>
                <a:cubicBezTo>
                  <a:pt x="250400" y="64309"/>
                  <a:pt x="263834" y="57573"/>
                  <a:pt x="263834" y="50837"/>
                </a:cubicBezTo>
                <a:cubicBezTo>
                  <a:pt x="250400" y="44100"/>
                  <a:pt x="250400" y="57573"/>
                  <a:pt x="236966" y="57573"/>
                </a:cubicBezTo>
                <a:cubicBezTo>
                  <a:pt x="236966" y="64309"/>
                  <a:pt x="243682" y="64309"/>
                  <a:pt x="250400" y="64309"/>
                </a:cubicBezTo>
                <a:cubicBezTo>
                  <a:pt x="223532" y="77781"/>
                  <a:pt x="189946" y="64309"/>
                  <a:pt x="163078" y="64309"/>
                </a:cubicBezTo>
                <a:cubicBezTo>
                  <a:pt x="176512" y="50837"/>
                  <a:pt x="216814" y="50837"/>
                  <a:pt x="230248" y="64309"/>
                </a:cubicBezTo>
                <a:cubicBezTo>
                  <a:pt x="236966" y="64309"/>
                  <a:pt x="230248" y="50837"/>
                  <a:pt x="236966" y="50837"/>
                </a:cubicBezTo>
                <a:cubicBezTo>
                  <a:pt x="230248" y="37364"/>
                  <a:pt x="210098" y="23892"/>
                  <a:pt x="203380" y="44100"/>
                </a:cubicBezTo>
                <a:cubicBezTo>
                  <a:pt x="189946" y="37364"/>
                  <a:pt x="176512" y="23892"/>
                  <a:pt x="163078" y="17156"/>
                </a:cubicBezTo>
                <a:cubicBezTo>
                  <a:pt x="149644" y="17156"/>
                  <a:pt x="156360" y="44100"/>
                  <a:pt x="142926" y="44100"/>
                </a:cubicBezTo>
                <a:cubicBezTo>
                  <a:pt x="137050" y="-3053"/>
                  <a:pt x="90030" y="27155"/>
                  <a:pt x="69368" y="8368"/>
                </a:cubicBezTo>
                <a:close/>
                <a:moveTo>
                  <a:pt x="0" y="0"/>
                </a:moveTo>
                <a:lnTo>
                  <a:pt x="51867" y="0"/>
                </a:lnTo>
                <a:lnTo>
                  <a:pt x="39968" y="3473"/>
                </a:lnTo>
                <a:cubicBezTo>
                  <a:pt x="31886" y="4526"/>
                  <a:pt x="23280" y="4526"/>
                  <a:pt x="14464" y="3684"/>
                </a:cubicBezTo>
                <a:close/>
              </a:path>
            </a:pathLst>
          </a:custGeom>
          <a:solidFill>
            <a:srgbClr val="21B4D1">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a:solidFill>
                <a:schemeClr val="lt1"/>
              </a:solidFill>
            </a:endParaRPr>
          </a:p>
        </p:txBody>
      </p:sp>
      <p:pic>
        <p:nvPicPr>
          <p:cNvPr id="2" name="Imagen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744" y="977692"/>
            <a:ext cx="5650511" cy="2394112"/>
          </a:xfrm>
          <a:prstGeom prst="rect">
            <a:avLst/>
          </a:prstGeom>
        </p:spPr>
      </p:pic>
    </p:spTree>
    <p:custDataLst>
      <p:tags r:id="rId1"/>
    </p:custDataLst>
    <p:extLst>
      <p:ext uri="{BB962C8B-B14F-4D97-AF65-F5344CB8AC3E}">
        <p14:creationId xmlns:p14="http://schemas.microsoft.com/office/powerpoint/2010/main" val="682691412"/>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52D9A29-E809-6459-B63B-FCC45BC5ED37}"/>
              </a:ext>
            </a:extLst>
          </p:cNvPr>
          <p:cNvSpPr>
            <a:spLocks noChangeArrowheads="1"/>
          </p:cNvSpPr>
          <p:nvPr/>
        </p:nvSpPr>
        <p:spPr bwMode="auto">
          <a:xfrm>
            <a:off x="268224" y="640453"/>
            <a:ext cx="8412480" cy="3862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CO" altLang="es-CO" sz="1600" b="0" i="0" u="none" strike="noStrike" cap="none" normalizeH="0" baseline="0" dirty="0">
                <a:ln>
                  <a:noFill/>
                </a:ln>
                <a:solidFill>
                  <a:srgbClr val="000000"/>
                </a:solidFill>
                <a:effectLst/>
                <a:latin typeface="Calibri" panose="020F0502020204030204" pitchFamily="34" charset="0"/>
                <a:ea typeface="Aptos" panose="020B0004020202020204" pitchFamily="34" charset="0"/>
                <a:cs typeface="Calibri" panose="020F0502020204030204" pitchFamily="34" charset="0"/>
              </a:rPr>
              <a:t>Título de la intervención</a:t>
            </a:r>
            <a:r>
              <a:rPr kumimoji="0" lang="es-CO" altLang="es-CO" sz="1600" b="1" i="0" u="none" strike="noStrike" cap="none" normalizeH="0" baseline="0" dirty="0">
                <a:ln>
                  <a:noFill/>
                </a:ln>
                <a:solidFill>
                  <a:srgbClr val="000000"/>
                </a:solidFill>
                <a:effectLst/>
                <a:latin typeface="Calibri" panose="020F0502020204030204" pitchFamily="34" charset="0"/>
                <a:ea typeface="Aptos" panose="020B0004020202020204" pitchFamily="34" charset="0"/>
                <a:cs typeface="Calibri" panose="020F0502020204030204" pitchFamily="34" charset="0"/>
              </a:rPr>
              <a:t>: Efectos del Cambio Climático sobre la salud mental de los trabajadores: desafíos emergentes para la seguridad y salud en el trabajo.</a:t>
            </a:r>
            <a:r>
              <a:rPr kumimoji="0" lang="es-CO" altLang="es-CO" sz="1600" b="0" i="0" u="none" strike="noStrike" cap="none" normalizeH="0" baseline="0" dirty="0">
                <a:ln>
                  <a:noFill/>
                </a:ln>
                <a:solidFill>
                  <a:srgbClr val="000000"/>
                </a:solidFill>
                <a:effectLst/>
                <a:latin typeface="Calibri" panose="020F0502020204030204" pitchFamily="34" charset="0"/>
                <a:ea typeface="Aptos" panose="020B0004020202020204" pitchFamily="34" charset="0"/>
                <a:cs typeface="Calibri" panose="020F050202020403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altLang="es-CO" sz="105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altLang="es-CO" sz="1600" b="0" i="0" u="none" strike="noStrike" cap="none" normalizeH="0" baseline="0" dirty="0">
                <a:ln>
                  <a:noFill/>
                </a:ln>
                <a:solidFill>
                  <a:srgbClr val="000000"/>
                </a:solidFill>
                <a:effectLst/>
                <a:latin typeface="Calibri" panose="020F0502020204030204" pitchFamily="34" charset="0"/>
                <a:ea typeface="Aptos" panose="020B0004020202020204" pitchFamily="34" charset="0"/>
                <a:cs typeface="Calibri" panose="020F0502020204030204" pitchFamily="34" charset="0"/>
              </a:rPr>
              <a:t>Remisión de la propuesta</a:t>
            </a:r>
            <a:r>
              <a:rPr kumimoji="0" lang="es-CO" altLang="es-CO" sz="1600" b="1" i="0" u="none" strike="noStrike" cap="none" normalizeH="0" baseline="0" dirty="0">
                <a:ln>
                  <a:noFill/>
                </a:ln>
                <a:solidFill>
                  <a:srgbClr val="000000"/>
                </a:solidFill>
                <a:effectLst/>
                <a:latin typeface="Calibri" panose="020F0502020204030204" pitchFamily="34" charset="0"/>
                <a:ea typeface="Aptos" panose="020B0004020202020204" pitchFamily="34" charset="0"/>
                <a:cs typeface="Calibri" panose="020F0502020204030204" pitchFamily="34" charset="0"/>
              </a:rPr>
              <a:t>: PANEL 3 Plenario</a:t>
            </a:r>
            <a:r>
              <a:rPr kumimoji="0" lang="es-CO" altLang="es-CO" sz="1600" b="1" i="1" u="none" strike="noStrike" cap="none" normalizeH="0" baseline="0" dirty="0">
                <a:ln>
                  <a:noFill/>
                </a:ln>
                <a:solidFill>
                  <a:srgbClr val="000000"/>
                </a:solidFill>
                <a:effectLst/>
                <a:latin typeface="Calibri" panose="020F0502020204030204" pitchFamily="34" charset="0"/>
                <a:ea typeface="Aptos" panose="020B0004020202020204" pitchFamily="34" charset="0"/>
                <a:cs typeface="Calibri" panose="020F0502020204030204" pitchFamily="34" charset="0"/>
              </a:rPr>
              <a:t> “El impacto del Cambio Climático sobre las condiciones laborales y la exposición a riesgos asociados al clima y a las condiciones extremas</a:t>
            </a:r>
            <a:r>
              <a:rPr kumimoji="0" lang="es-CO" altLang="es-CO" sz="1600" b="1" i="1" u="none" strike="noStrike" cap="none" normalizeH="0" baseline="0">
                <a:ln>
                  <a:noFill/>
                </a:ln>
                <a:solidFill>
                  <a:srgbClr val="000000"/>
                </a:solidFill>
                <a:effectLst/>
                <a:latin typeface="Calibri" panose="020F0502020204030204" pitchFamily="34" charset="0"/>
                <a:ea typeface="Aptos" panose="020B0004020202020204" pitchFamily="34" charset="0"/>
                <a:cs typeface="Calibri" panose="020F0502020204030204" pitchFamily="34" charset="0"/>
              </a:rPr>
              <a:t>”</a:t>
            </a:r>
            <a:r>
              <a:rPr kumimoji="0" lang="es-CO" altLang="es-CO" sz="1600" b="0" i="1" u="none" strike="noStrike" cap="none" normalizeH="0" baseline="0">
                <a:ln>
                  <a:noFill/>
                </a:ln>
                <a:solidFill>
                  <a:srgbClr val="000000"/>
                </a:solidFill>
                <a:effectLst/>
                <a:latin typeface="Calibri" panose="020F0502020204030204" pitchFamily="34" charset="0"/>
                <a:ea typeface="Aptos" panose="020B0004020202020204" pitchFamily="34" charset="0"/>
                <a:cs typeface="Calibri" panose="020F0502020204030204"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s-CO" altLang="es-CO" sz="105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CO" altLang="es-CO" sz="1600" b="1" i="0" u="none" strike="noStrike" cap="none" normalizeH="0" baseline="0" dirty="0">
                <a:ln>
                  <a:noFill/>
                </a:ln>
                <a:solidFill>
                  <a:srgbClr val="000000"/>
                </a:solidFill>
                <a:effectLst/>
                <a:latin typeface="Calibri" panose="020F0502020204030204" pitchFamily="34" charset="0"/>
                <a:ea typeface="Aptos" panose="020B0004020202020204" pitchFamily="34" charset="0"/>
                <a:cs typeface="Calibri" panose="020F0502020204030204" pitchFamily="34" charset="0"/>
              </a:rPr>
              <a:t>Resumen de la propuesta:</a:t>
            </a:r>
            <a:r>
              <a:rPr kumimoji="0" lang="es-CO" altLang="es-CO" sz="1600" b="0" i="0" u="none" strike="noStrike" cap="none" normalizeH="0" baseline="0" dirty="0">
                <a:ln>
                  <a:noFill/>
                </a:ln>
                <a:solidFill>
                  <a:srgbClr val="000000"/>
                </a:solidFill>
                <a:effectLst/>
                <a:latin typeface="Calibri" panose="020F0502020204030204" pitchFamily="34" charset="0"/>
                <a:ea typeface="Aptos" panose="020B0004020202020204" pitchFamily="34" charset="0"/>
                <a:cs typeface="Calibri" panose="020F0502020204030204" pitchFamily="34" charset="0"/>
              </a:rPr>
              <a:t> El cambio climático representa un desafío creciente para la seguridad y salud en el trabajo, no solo por sus efectos físicos, sino también por su impacto sobre la salud mental de las personas trabajadoras en contextos formales e informales. Factores como estrés térmico, la incertidumbre ambiental, la exposición a eventos extremos, la transformación de las dinámicas laborales y el incremento de riesgos psicosociales configuran un escenario que exige nuevas respuestas preventivas. Esta ponencia presenta una reflexión técnica y académica sobre los efectos del cambio climático sobre la salud mental laboral y sus implicaciones para la prevención de riesgos. Asimismo, plantea la importancia de fortalecer políticas públicas y estrategias organizacionales a la adaptación, la protección del bienestar psicológico y la construcción de entornos de trabajos mas resilientes, seguros y sostenibles en Iberoamérica. </a:t>
            </a:r>
            <a:endParaRPr kumimoji="0" lang="es-CO" altLang="es-CO"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67628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D80CF-303D-BC41-0181-1176E7F42319}"/>
            </a:ext>
          </a:extLst>
        </p:cNvPr>
        <p:cNvGrpSpPr/>
        <p:nvPr/>
      </p:nvGrpSpPr>
      <p:grpSpPr>
        <a:xfrm>
          <a:off x="0" y="0"/>
          <a:ext cx="0" cy="0"/>
          <a:chOff x="0" y="0"/>
          <a:chExt cx="0" cy="0"/>
        </a:xfrm>
      </p:grpSpPr>
      <p:sp>
        <p:nvSpPr>
          <p:cNvPr id="2" name="Erik Fabian Rico Castillo">
            <a:extLst>
              <a:ext uri="{FF2B5EF4-FFF2-40B4-BE49-F238E27FC236}">
                <a16:creationId xmlns:a16="http://schemas.microsoft.com/office/drawing/2014/main" id="{9E142F58-7AAA-DA45-F874-02B9E364BE69}"/>
              </a:ext>
            </a:extLst>
          </p:cNvPr>
          <p:cNvSpPr txBox="1">
            <a:spLocks/>
          </p:cNvSpPr>
          <p:nvPr/>
        </p:nvSpPr>
        <p:spPr>
          <a:xfrm>
            <a:off x="1795170" y="0"/>
            <a:ext cx="5553659" cy="522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1828754">
              <a:defRPr sz="8700" spc="-174">
                <a:solidFill>
                  <a:srgbClr val="000000"/>
                </a:solidFill>
              </a:defRPr>
            </a:pPr>
            <a:r>
              <a:rPr lang="es-CO" sz="3200" spc="-174" dirty="0">
                <a:solidFill>
                  <a:srgbClr val="000000"/>
                </a:solidFill>
              </a:rPr>
              <a:t>Referencias </a:t>
            </a:r>
            <a:endParaRPr lang="es-CO" sz="100" spc="-18" dirty="0">
              <a:solidFill>
                <a:srgbClr val="000000"/>
              </a:solidFill>
              <a:latin typeface="Times Roman"/>
              <a:ea typeface="Times Roman"/>
              <a:cs typeface="Times Roman"/>
              <a:sym typeface="Times Roman"/>
            </a:endParaRPr>
          </a:p>
        </p:txBody>
      </p:sp>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15E1AA5A-29CA-B596-8AE0-99BA29CC39FB}"/>
              </a:ext>
            </a:extLst>
          </p:cNvPr>
          <p:cNvSpPr txBox="1">
            <a:spLocks/>
          </p:cNvSpPr>
          <p:nvPr/>
        </p:nvSpPr>
        <p:spPr>
          <a:xfrm>
            <a:off x="309155" y="617765"/>
            <a:ext cx="8339546" cy="3954236"/>
          </a:xfrm>
          <a:prstGeom prst="rect">
            <a:avLst/>
          </a:prstGeom>
        </p:spPr>
        <p:txBody>
          <a:bodyPr numCol="2"/>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Christodoulou, N., </a:t>
            </a:r>
            <a:r>
              <a:rPr lang="en-US" sz="600" dirty="0" err="1">
                <a:solidFill>
                  <a:srgbClr val="000000"/>
                </a:solidFill>
                <a:latin typeface="Neue Haas Grotesk Text Pro" panose="020B0504020202020204" pitchFamily="34" charset="0"/>
              </a:rPr>
              <a:t>Laaidi</a:t>
            </a:r>
            <a:r>
              <a:rPr lang="en-US" sz="600" dirty="0">
                <a:solidFill>
                  <a:srgbClr val="000000"/>
                </a:solidFill>
                <a:latin typeface="Neue Haas Grotesk Text Pro" panose="020B0504020202020204" pitchFamily="34" charset="0"/>
              </a:rPr>
              <a:t>, K., </a:t>
            </a:r>
            <a:r>
              <a:rPr lang="en-US" sz="600" dirty="0" err="1">
                <a:solidFill>
                  <a:srgbClr val="000000"/>
                </a:solidFill>
                <a:latin typeface="Neue Haas Grotesk Text Pro" panose="020B0504020202020204" pitchFamily="34" charset="0"/>
              </a:rPr>
              <a:t>Fifre</a:t>
            </a:r>
            <a:r>
              <a:rPr lang="en-US" sz="600" dirty="0">
                <a:solidFill>
                  <a:srgbClr val="000000"/>
                </a:solidFill>
                <a:latin typeface="Neue Haas Grotesk Text Pro" panose="020B0504020202020204" pitchFamily="34" charset="0"/>
              </a:rPr>
              <a:t>, G., </a:t>
            </a:r>
            <a:r>
              <a:rPr lang="en-US" sz="600" dirty="0" err="1">
                <a:solidFill>
                  <a:srgbClr val="000000"/>
                </a:solidFill>
                <a:latin typeface="Neue Haas Grotesk Text Pro" panose="020B0504020202020204" pitchFamily="34" charset="0"/>
              </a:rPr>
              <a:t>Lejoyeux</a:t>
            </a:r>
            <a:r>
              <a:rPr lang="en-US" sz="600" dirty="0">
                <a:solidFill>
                  <a:srgbClr val="000000"/>
                </a:solidFill>
                <a:latin typeface="Neue Haas Grotesk Text Pro" panose="020B0504020202020204" pitchFamily="34" charset="0"/>
              </a:rPr>
              <a:t>, M., </a:t>
            </a:r>
            <a:r>
              <a:rPr lang="en-US" sz="600" dirty="0" err="1">
                <a:solidFill>
                  <a:srgbClr val="000000"/>
                </a:solidFill>
                <a:latin typeface="Neue Haas Grotesk Text Pro" panose="020B0504020202020204" pitchFamily="34" charset="0"/>
              </a:rPr>
              <a:t>Akkaoui</a:t>
            </a:r>
            <a:r>
              <a:rPr lang="en-US" sz="600" dirty="0">
                <a:solidFill>
                  <a:srgbClr val="000000"/>
                </a:solidFill>
                <a:latin typeface="Neue Haas Grotesk Text Pro" panose="020B0504020202020204" pitchFamily="34" charset="0"/>
              </a:rPr>
              <a:t>, M., &amp; Geoffroy, P. A. (2024). </a:t>
            </a:r>
            <a:r>
              <a:rPr lang="en-US" sz="600" i="1" dirty="0">
                <a:solidFill>
                  <a:srgbClr val="000000"/>
                </a:solidFill>
                <a:latin typeface="Neue Haas Grotesk Text Pro" panose="020B0504020202020204" pitchFamily="34" charset="0"/>
              </a:rPr>
              <a:t>Heatwaves and mental disorders: A study on national emergency and weather services data</a:t>
            </a:r>
            <a:r>
              <a:rPr lang="en-US" sz="600" dirty="0">
                <a:solidFill>
                  <a:srgbClr val="000000"/>
                </a:solidFill>
                <a:latin typeface="Neue Haas Grotesk Text Pro" panose="020B0504020202020204" pitchFamily="34" charset="0"/>
              </a:rPr>
              <a:t>. </a:t>
            </a:r>
            <a:r>
              <a:rPr lang="en-US" sz="600" b="1" dirty="0">
                <a:solidFill>
                  <a:srgbClr val="000000"/>
                </a:solidFill>
                <a:latin typeface="Neue Haas Grotesk Text Pro" panose="020B0504020202020204" pitchFamily="34" charset="0"/>
              </a:rPr>
              <a:t>The European Journal of Psychiatry, 38</a:t>
            </a:r>
            <a:r>
              <a:rPr lang="en-US" sz="600" dirty="0">
                <a:solidFill>
                  <a:srgbClr val="000000"/>
                </a:solidFill>
                <a:latin typeface="Neue Haas Grotesk Text Pro" panose="020B0504020202020204" pitchFamily="34" charset="0"/>
              </a:rPr>
              <a:t>(3), 100249. </a:t>
            </a:r>
            <a:r>
              <a:rPr lang="en-US" sz="600" u="sng" dirty="0">
                <a:solidFill>
                  <a:srgbClr val="0000EE"/>
                </a:solidFill>
                <a:latin typeface="Neue Haas Grotesk Text Pro" panose="020B0504020202020204" pitchFamily="34" charset="0"/>
                <a:hlinkClick r:id="rId2"/>
              </a:rPr>
              <a:t>https://doi.org/10.1016/j.ejpsy.2023.100249</a:t>
            </a:r>
            <a:endParaRPr lang="en-US" sz="600" dirty="0">
              <a:solidFill>
                <a:srgbClr val="000000"/>
              </a:solidFill>
              <a:latin typeface="Neue Haas Grotesk Text Pro" panose="020B0504020202020204" pitchFamily="34" charset="0"/>
            </a:endParaRP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Florido Ngu, F., Kelman, I., &amp; Chambe, J. (2021). Correlating heatwaves and relative humidity with suicide (fatal intentional self-harm). </a:t>
            </a:r>
            <a:r>
              <a:rPr lang="en-US" sz="600" b="1" dirty="0">
                <a:solidFill>
                  <a:srgbClr val="000000"/>
                </a:solidFill>
                <a:latin typeface="Neue Haas Grotesk Text Pro" panose="020B0504020202020204" pitchFamily="34" charset="0"/>
              </a:rPr>
              <a:t>Scientific Reports, 11</a:t>
            </a:r>
            <a:r>
              <a:rPr lang="en-US" sz="600" dirty="0">
                <a:solidFill>
                  <a:srgbClr val="000000"/>
                </a:solidFill>
                <a:latin typeface="Neue Haas Grotesk Text Pro" panose="020B0504020202020204" pitchFamily="34" charset="0"/>
              </a:rPr>
              <a:t>, 22175. </a:t>
            </a:r>
            <a:r>
              <a:rPr lang="en-US" sz="600" u="sng" dirty="0">
                <a:solidFill>
                  <a:srgbClr val="0000EE"/>
                </a:solidFill>
                <a:latin typeface="Neue Haas Grotesk Text Pro" panose="020B0504020202020204" pitchFamily="34" charset="0"/>
                <a:hlinkClick r:id="rId3"/>
              </a:rPr>
              <a:t>https://doi.org/10.1038/s41598-021-01448-3</a:t>
            </a:r>
            <a:endParaRPr lang="en-US" sz="600" dirty="0">
              <a:solidFill>
                <a:srgbClr val="000000"/>
              </a:solidFill>
              <a:latin typeface="Neue Haas Grotesk Text Pro" panose="020B0504020202020204" pitchFamily="34" charset="0"/>
            </a:endParaRPr>
          </a:p>
          <a:p>
            <a:pPr marL="228600" indent="-228600" defTabSz="324611">
              <a:lnSpc>
                <a:spcPct val="100000"/>
              </a:lnSpc>
              <a:spcBef>
                <a:spcPts val="800"/>
              </a:spcBef>
              <a:buSzPct val="100000"/>
              <a:buFont typeface="+mj-lt"/>
              <a:buAutoNum type="arabicPeriod"/>
              <a:defRPr sz="2982" i="1"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International </a:t>
            </a:r>
            <a:r>
              <a:rPr lang="en-US" sz="600" dirty="0" err="1">
                <a:solidFill>
                  <a:srgbClr val="000000"/>
                </a:solidFill>
                <a:latin typeface="Neue Haas Grotesk Text Pro" panose="020B0504020202020204" pitchFamily="34" charset="0"/>
              </a:rPr>
              <a:t>Labour</a:t>
            </a:r>
            <a:r>
              <a:rPr lang="en-US" sz="600" dirty="0">
                <a:solidFill>
                  <a:srgbClr val="000000"/>
                </a:solidFill>
                <a:latin typeface="Neue Haas Grotesk Text Pro" panose="020B0504020202020204" pitchFamily="34" charset="0"/>
              </a:rPr>
              <a:t> Organization. (2024). Ensuring safety and health at work in a changing climate. International </a:t>
            </a:r>
            <a:r>
              <a:rPr lang="en-US" sz="600" dirty="0" err="1">
                <a:solidFill>
                  <a:srgbClr val="000000"/>
                </a:solidFill>
                <a:latin typeface="Neue Haas Grotesk Text Pro" panose="020B0504020202020204" pitchFamily="34" charset="0"/>
              </a:rPr>
              <a:t>Labour</a:t>
            </a:r>
            <a:r>
              <a:rPr lang="en-US" sz="600" dirty="0">
                <a:solidFill>
                  <a:srgbClr val="000000"/>
                </a:solidFill>
                <a:latin typeface="Neue Haas Grotesk Text Pro" panose="020B0504020202020204" pitchFamily="34" charset="0"/>
              </a:rPr>
              <a:t> Office. </a:t>
            </a:r>
          </a:p>
          <a:p>
            <a:pPr marL="228600" indent="-228600" defTabSz="324611">
              <a:lnSpc>
                <a:spcPct val="100000"/>
              </a:lnSpc>
              <a:spcBef>
                <a:spcPts val="800"/>
              </a:spcBef>
              <a:buSzPct val="100000"/>
              <a:buFont typeface="+mj-lt"/>
              <a:buAutoNum type="arabicPeriod"/>
              <a:defRPr sz="2982" i="1"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Intergovernmental Panel on Climate Change. (2023). Climate change 2022: Impacts, adaptation and vulnerability. Chapter 7: Health, wellbeing and the changing structure of communities. Cambridge University Press. </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Modenese, A., Korpinen, L., &amp; </a:t>
            </a:r>
            <a:r>
              <a:rPr lang="en-US" sz="600" dirty="0" err="1">
                <a:solidFill>
                  <a:srgbClr val="000000"/>
                </a:solidFill>
                <a:latin typeface="Neue Haas Grotesk Text Pro" panose="020B0504020202020204" pitchFamily="34" charset="0"/>
              </a:rPr>
              <a:t>Gobba</a:t>
            </a:r>
            <a:r>
              <a:rPr lang="en-US" sz="600" dirty="0">
                <a:solidFill>
                  <a:srgbClr val="000000"/>
                </a:solidFill>
                <a:latin typeface="Neue Haas Grotesk Text Pro" panose="020B0504020202020204" pitchFamily="34" charset="0"/>
              </a:rPr>
              <a:t>, F. (2018). Occupational exposure to solar radiation at different latitudes and pterygium: A systematic review of the last 10 years of scientific literature. </a:t>
            </a:r>
            <a:r>
              <a:rPr lang="en-US" sz="600" b="1" dirty="0">
                <a:solidFill>
                  <a:srgbClr val="000000"/>
                </a:solidFill>
                <a:latin typeface="Neue Haas Grotesk Text Pro" panose="020B0504020202020204" pitchFamily="34" charset="0"/>
              </a:rPr>
              <a:t>International Journal of Environmental Research and Public Health, 15</a:t>
            </a:r>
            <a:r>
              <a:rPr lang="en-US" sz="600" dirty="0">
                <a:solidFill>
                  <a:srgbClr val="000000"/>
                </a:solidFill>
                <a:latin typeface="Neue Haas Grotesk Text Pro" panose="020B0504020202020204" pitchFamily="34" charset="0"/>
              </a:rPr>
              <a:t>(1), 37. </a:t>
            </a:r>
            <a:r>
              <a:rPr lang="en-US" sz="600" u="sng" dirty="0">
                <a:solidFill>
                  <a:srgbClr val="0000EE"/>
                </a:solidFill>
                <a:latin typeface="Neue Haas Grotesk Text Pro" panose="020B0504020202020204" pitchFamily="34" charset="0"/>
                <a:hlinkClick r:id="rId4"/>
              </a:rPr>
              <a:t>https://doi.org/10.3390/ijerph15010037</a:t>
            </a:r>
            <a:endParaRPr lang="en-US" sz="600" dirty="0">
              <a:solidFill>
                <a:srgbClr val="000000"/>
              </a:solidFill>
              <a:latin typeface="Neue Haas Grotesk Text Pro" panose="020B0504020202020204" pitchFamily="34" charset="0"/>
            </a:endParaRP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Parks, R. M., Rowland, S. T., Do, V., Boehme, A. K., Dominici, F., Hart, C. L., &amp; </a:t>
            </a:r>
            <a:r>
              <a:rPr lang="en-US" sz="600" dirty="0" err="1">
                <a:solidFill>
                  <a:srgbClr val="000000"/>
                </a:solidFill>
                <a:latin typeface="Neue Haas Grotesk Text Pro" panose="020B0504020202020204" pitchFamily="34" charset="0"/>
              </a:rPr>
              <a:t>Kioumourtzoglou</a:t>
            </a:r>
            <a:r>
              <a:rPr lang="en-US" sz="600" dirty="0">
                <a:solidFill>
                  <a:srgbClr val="000000"/>
                </a:solidFill>
                <a:latin typeface="Neue Haas Grotesk Text Pro" panose="020B0504020202020204" pitchFamily="34" charset="0"/>
              </a:rPr>
              <a:t>, M.-A. (2023). The association between temperature and alcohol- and substance-related disorder hospital visits in New York State. </a:t>
            </a:r>
            <a:r>
              <a:rPr lang="en-US" sz="600" b="1" dirty="0">
                <a:solidFill>
                  <a:srgbClr val="000000"/>
                </a:solidFill>
                <a:latin typeface="Neue Haas Grotesk Text Pro" panose="020B0504020202020204" pitchFamily="34" charset="0"/>
              </a:rPr>
              <a:t>Communications Medicine, 3</a:t>
            </a:r>
            <a:r>
              <a:rPr lang="en-US" sz="600" dirty="0">
                <a:solidFill>
                  <a:srgbClr val="000000"/>
                </a:solidFill>
                <a:latin typeface="Neue Haas Grotesk Text Pro" panose="020B0504020202020204" pitchFamily="34" charset="0"/>
              </a:rPr>
              <a:t>, 118. https://doi.org/10.1038/s43856-023-00346-1</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err="1">
                <a:solidFill>
                  <a:srgbClr val="000000"/>
                </a:solidFill>
                <a:latin typeface="Neue Haas Grotesk Text Pro" panose="020B0504020202020204" pitchFamily="34" charset="0"/>
              </a:rPr>
              <a:t>Sverdlik</a:t>
            </a:r>
            <a:r>
              <a:rPr lang="en-US" sz="600" dirty="0">
                <a:solidFill>
                  <a:srgbClr val="000000"/>
                </a:solidFill>
                <a:latin typeface="Neue Haas Grotesk Text Pro" panose="020B0504020202020204" pitchFamily="34" charset="0"/>
              </a:rPr>
              <a:t>, A., </a:t>
            </a:r>
            <a:r>
              <a:rPr lang="en-US" sz="600" dirty="0" err="1">
                <a:solidFill>
                  <a:srgbClr val="000000"/>
                </a:solidFill>
                <a:latin typeface="Neue Haas Grotesk Text Pro" panose="020B0504020202020204" pitchFamily="34" charset="0"/>
              </a:rPr>
              <a:t>Kothiwal</a:t>
            </a:r>
            <a:r>
              <a:rPr lang="en-US" sz="600" dirty="0">
                <a:solidFill>
                  <a:srgbClr val="000000"/>
                </a:solidFill>
                <a:latin typeface="Neue Haas Grotesk Text Pro" panose="020B0504020202020204" pitchFamily="34" charset="0"/>
              </a:rPr>
              <a:t>, K., Kadungure, A., Agarwal, S., Machemedze, R., Verma, S., &amp; Dodman, D. (2024). Understanding the interplay of occupational, public health, and climate-related risks for informal workers: A new framework with findings from Zimbabwe and India. </a:t>
            </a:r>
            <a:r>
              <a:rPr lang="en-US" sz="600" b="1" dirty="0">
                <a:solidFill>
                  <a:srgbClr val="000000"/>
                </a:solidFill>
                <a:latin typeface="Neue Haas Grotesk Text Pro" panose="020B0504020202020204" pitchFamily="34" charset="0"/>
              </a:rPr>
              <a:t>Social Science &amp; Medicine, 348</a:t>
            </a:r>
            <a:r>
              <a:rPr lang="en-US" sz="600" dirty="0">
                <a:solidFill>
                  <a:srgbClr val="000000"/>
                </a:solidFill>
                <a:latin typeface="Neue Haas Grotesk Text Pro" panose="020B0504020202020204" pitchFamily="34" charset="0"/>
              </a:rPr>
              <a:t>, 116750. https://doi.org/10.1016/j.socscimed.2024.116750</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Thompson, R., Hornigold, R., Page, L., &amp; Waite, T. (2018). Associations between high ambient temperatures and heat waves with mental health outcomes: A systematic review. </a:t>
            </a:r>
            <a:r>
              <a:rPr lang="en-US" sz="600" b="1" dirty="0">
                <a:solidFill>
                  <a:srgbClr val="000000"/>
                </a:solidFill>
                <a:latin typeface="Neue Haas Grotesk Text Pro" panose="020B0504020202020204" pitchFamily="34" charset="0"/>
              </a:rPr>
              <a:t>Public Health, 161</a:t>
            </a:r>
            <a:r>
              <a:rPr lang="en-US" sz="600" dirty="0">
                <a:solidFill>
                  <a:srgbClr val="000000"/>
                </a:solidFill>
                <a:latin typeface="Neue Haas Grotesk Text Pro" panose="020B0504020202020204" pitchFamily="34" charset="0"/>
              </a:rPr>
              <a:t>, 171–191. https://doi.org/10.1016/j.puhe.2018.06.008</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err="1">
                <a:solidFill>
                  <a:srgbClr val="000000"/>
                </a:solidFill>
                <a:latin typeface="Neue Haas Grotesk Text Pro" panose="020B0504020202020204" pitchFamily="34" charset="0"/>
              </a:rPr>
              <a:t>Trakatelli</a:t>
            </a:r>
            <a:r>
              <a:rPr lang="en-US" sz="600" dirty="0">
                <a:solidFill>
                  <a:srgbClr val="000000"/>
                </a:solidFill>
                <a:latin typeface="Neue Haas Grotesk Text Pro" panose="020B0504020202020204" pitchFamily="34" charset="0"/>
              </a:rPr>
              <a:t>, M., </a:t>
            </a:r>
            <a:r>
              <a:rPr lang="en-US" sz="600" dirty="0" err="1">
                <a:solidFill>
                  <a:srgbClr val="000000"/>
                </a:solidFill>
                <a:latin typeface="Neue Haas Grotesk Text Pro" panose="020B0504020202020204" pitchFamily="34" charset="0"/>
              </a:rPr>
              <a:t>Barkitzi</a:t>
            </a:r>
            <a:r>
              <a:rPr lang="en-US" sz="600" dirty="0">
                <a:solidFill>
                  <a:srgbClr val="000000"/>
                </a:solidFill>
                <a:latin typeface="Neue Haas Grotesk Text Pro" panose="020B0504020202020204" pitchFamily="34" charset="0"/>
              </a:rPr>
              <a:t>, K., Apap, C., Majewski, S., De Vries, E., &amp; the EPIDERM Group. (2016). Skin cancer risk in outdoor workers: A European multicenter case-control study. </a:t>
            </a:r>
            <a:r>
              <a:rPr lang="en-US" sz="600" b="1" dirty="0">
                <a:solidFill>
                  <a:srgbClr val="000000"/>
                </a:solidFill>
                <a:latin typeface="Neue Haas Grotesk Text Pro" panose="020B0504020202020204" pitchFamily="34" charset="0"/>
              </a:rPr>
              <a:t>Journal of the European Academy of Dermatology and Venereology, 30</a:t>
            </a:r>
            <a:r>
              <a:rPr lang="en-US" sz="600" dirty="0">
                <a:solidFill>
                  <a:srgbClr val="000000"/>
                </a:solidFill>
                <a:latin typeface="Neue Haas Grotesk Text Pro" panose="020B0504020202020204" pitchFamily="34" charset="0"/>
              </a:rPr>
              <a:t>(Suppl. 3), 5–11. </a:t>
            </a:r>
            <a:r>
              <a:rPr lang="en-US" sz="600" dirty="0">
                <a:solidFill>
                  <a:srgbClr val="000000"/>
                </a:solidFill>
                <a:latin typeface="Neue Haas Grotesk Text Pro" panose="020B0504020202020204" pitchFamily="34" charset="0"/>
                <a:hlinkClick r:id="rId5"/>
              </a:rPr>
              <a:t>https://doi.org/10.1111/jdv.13603</a:t>
            </a:r>
            <a:r>
              <a:rPr lang="en-US" sz="600" dirty="0">
                <a:solidFill>
                  <a:srgbClr val="000000"/>
                </a:solidFill>
                <a:latin typeface="Neue Haas Grotesk Text Pro" panose="020B0504020202020204" pitchFamily="34" charset="0"/>
              </a:rPr>
              <a:t> </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err="1">
                <a:solidFill>
                  <a:srgbClr val="000000"/>
                </a:solidFill>
                <a:latin typeface="Neue Haas Grotesk Text Pro" panose="020B0504020202020204" pitchFamily="34" charset="0"/>
              </a:rPr>
              <a:t>Compartir</a:t>
            </a:r>
            <a:r>
              <a:rPr lang="en-US" sz="600" dirty="0">
                <a:solidFill>
                  <a:srgbClr val="000000"/>
                </a:solidFill>
                <a:latin typeface="Neue Haas Grotesk Text Pro" panose="020B0504020202020204" pitchFamily="34" charset="0"/>
              </a:rPr>
              <a:t> 5 - El </a:t>
            </a:r>
            <a:r>
              <a:rPr lang="en-US" sz="600" dirty="0" err="1">
                <a:solidFill>
                  <a:srgbClr val="000000"/>
                </a:solidFill>
                <a:latin typeface="Neue Haas Grotesk Text Pro" panose="020B0504020202020204" pitchFamily="34" charset="0"/>
              </a:rPr>
              <a:t>cambio</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climático</a:t>
            </a:r>
            <a:r>
              <a:rPr lang="en-US" sz="600" dirty="0">
                <a:solidFill>
                  <a:srgbClr val="000000"/>
                </a:solidFill>
                <a:latin typeface="Neue Haas Grotesk Text Pro" panose="020B0504020202020204" pitchFamily="34" charset="0"/>
              </a:rPr>
              <a:t> y sus </a:t>
            </a:r>
            <a:r>
              <a:rPr lang="en-US" sz="600" dirty="0" err="1">
                <a:solidFill>
                  <a:srgbClr val="000000"/>
                </a:solidFill>
                <a:latin typeface="Neue Haas Grotesk Text Pro" panose="020B0504020202020204" pitchFamily="34" charset="0"/>
              </a:rPr>
              <a:t>efectos</a:t>
            </a:r>
            <a:r>
              <a:rPr lang="en-US" sz="600" dirty="0">
                <a:solidFill>
                  <a:srgbClr val="000000"/>
                </a:solidFill>
                <a:latin typeface="Neue Haas Grotesk Text Pro" panose="020B0504020202020204" pitchFamily="34" charset="0"/>
              </a:rPr>
              <a:t> en la salud by Fundación </a:t>
            </a:r>
            <a:r>
              <a:rPr lang="en-US" sz="600" dirty="0" err="1">
                <a:solidFill>
                  <a:srgbClr val="000000"/>
                </a:solidFill>
                <a:latin typeface="Neue Haas Grotesk Text Pro" panose="020B0504020202020204" pitchFamily="34" charset="0"/>
              </a:rPr>
              <a:t>Espriu</a:t>
            </a:r>
            <a:r>
              <a:rPr lang="en-US" sz="600" dirty="0">
                <a:solidFill>
                  <a:srgbClr val="000000"/>
                </a:solidFill>
                <a:latin typeface="Neue Haas Grotesk Text Pro" panose="020B0504020202020204" pitchFamily="34" charset="0"/>
              </a:rPr>
              <a:t> - </a:t>
            </a:r>
            <a:r>
              <a:rPr lang="en-US" sz="600" dirty="0" err="1">
                <a:solidFill>
                  <a:srgbClr val="000000"/>
                </a:solidFill>
                <a:latin typeface="Neue Haas Grotesk Text Pro" panose="020B0504020202020204" pitchFamily="34" charset="0"/>
              </a:rPr>
              <a:t>Issuu</a:t>
            </a:r>
            <a:r>
              <a:rPr lang="en-US" sz="600" dirty="0">
                <a:solidFill>
                  <a:srgbClr val="000000"/>
                </a:solidFill>
                <a:latin typeface="Neue Haas Grotesk Text Pro" panose="020B0504020202020204" pitchFamily="34" charset="0"/>
              </a:rPr>
              <a:t> [Internet]. 2021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 Disponible en: https://issuu.com/fespriu/docs/compartir05_web_esp</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Jääskeläinen F de M. </a:t>
            </a:r>
            <a:r>
              <a:rPr lang="en-US" sz="600" dirty="0" err="1">
                <a:solidFill>
                  <a:srgbClr val="000000"/>
                </a:solidFill>
                <a:latin typeface="Neue Haas Grotesk Text Pro" panose="020B0504020202020204" pitchFamily="34" charset="0"/>
              </a:rPr>
              <a:t>Contaminación</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atmosférica</a:t>
            </a:r>
            <a:r>
              <a:rPr lang="en-US" sz="600" dirty="0">
                <a:solidFill>
                  <a:srgbClr val="000000"/>
                </a:solidFill>
                <a:latin typeface="Neue Haas Grotesk Text Pro" panose="020B0504020202020204" pitchFamily="34" charset="0"/>
              </a:rPr>
              <a:t> y salud </a:t>
            </a:r>
            <a:r>
              <a:rPr lang="en-US" sz="600" dirty="0" err="1">
                <a:solidFill>
                  <a:srgbClr val="000000"/>
                </a:solidFill>
                <a:latin typeface="Neue Haas Grotesk Text Pro" panose="020B0504020202020204" pitchFamily="34" charset="0"/>
              </a:rPr>
              <a:t>pública</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una</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visión</a:t>
            </a:r>
            <a:r>
              <a:rPr lang="en-US" sz="600" dirty="0">
                <a:solidFill>
                  <a:srgbClr val="000000"/>
                </a:solidFill>
                <a:latin typeface="Neue Haas Grotesk Text Pro" panose="020B0504020202020204" pitchFamily="34" charset="0"/>
              </a:rPr>
              <a:t> del </a:t>
            </a:r>
            <a:r>
              <a:rPr lang="en-US" sz="600" dirty="0" err="1">
                <a:solidFill>
                  <a:srgbClr val="000000"/>
                </a:solidFill>
                <a:latin typeface="Neue Haas Grotesk Text Pro" panose="020B0504020202020204" pitchFamily="34" charset="0"/>
              </a:rPr>
              <a:t>cambio</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climático</a:t>
            </a:r>
            <a:r>
              <a:rPr lang="en-US" sz="600" dirty="0">
                <a:solidFill>
                  <a:srgbClr val="000000"/>
                </a:solidFill>
                <a:latin typeface="Neue Haas Grotesk Text Pro" panose="020B0504020202020204" pitchFamily="34" charset="0"/>
              </a:rPr>
              <a:t> y sus </a:t>
            </a:r>
            <a:r>
              <a:rPr lang="en-US" sz="600" dirty="0" err="1">
                <a:solidFill>
                  <a:srgbClr val="000000"/>
                </a:solidFill>
                <a:latin typeface="Neue Haas Grotesk Text Pro" panose="020B0504020202020204" pitchFamily="34" charset="0"/>
              </a:rPr>
              <a:t>repercusiones</a:t>
            </a:r>
            <a:r>
              <a:rPr lang="en-US" sz="600" dirty="0">
                <a:solidFill>
                  <a:srgbClr val="000000"/>
                </a:solidFill>
                <a:latin typeface="Neue Haas Grotesk Text Pro" panose="020B0504020202020204" pitchFamily="34" charset="0"/>
              </a:rPr>
              <a:t> en la salud </a:t>
            </a:r>
            <a:r>
              <a:rPr lang="en-US" sz="600" dirty="0" err="1">
                <a:solidFill>
                  <a:srgbClr val="000000"/>
                </a:solidFill>
                <a:latin typeface="Neue Haas Grotesk Text Pro" panose="020B0504020202020204" pitchFamily="34" charset="0"/>
              </a:rPr>
              <a:t>desde</a:t>
            </a:r>
            <a:r>
              <a:rPr lang="en-US" sz="600" dirty="0">
                <a:solidFill>
                  <a:srgbClr val="000000"/>
                </a:solidFill>
                <a:latin typeface="Neue Haas Grotesk Text Pro" panose="020B0504020202020204" pitchFamily="34" charset="0"/>
              </a:rPr>
              <a:t> el derecho. ICADE Revista de la Facultad de Derecho [Internet]. 17 de </a:t>
            </a:r>
            <a:r>
              <a:rPr lang="en-US" sz="600" dirty="0" err="1">
                <a:solidFill>
                  <a:srgbClr val="000000"/>
                </a:solidFill>
                <a:latin typeface="Neue Haas Grotesk Text Pro" panose="020B0504020202020204" pitchFamily="34" charset="0"/>
              </a:rPr>
              <a:t>diciembre</a:t>
            </a:r>
            <a:r>
              <a:rPr lang="en-US" sz="600" dirty="0">
                <a:solidFill>
                  <a:srgbClr val="000000"/>
                </a:solidFill>
                <a:latin typeface="Neue Haas Grotesk Text Pro" panose="020B0504020202020204" pitchFamily="34" charset="0"/>
              </a:rPr>
              <a:t> de 2012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2024];(86):91-123. Disponible en: https://revistas.comillas.edu/index.php/revistaicade/article/view/597</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 Intergovernmental Panel On Climate Change. Climate Change 2021 – The Physical Science Basis: Working Group I Contribution to the Sixth Assessment Report of the Intergovernmental Panel on Climate Change [Internet]. 1.a ed. Cambridge University Press; 2023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 Disponible en: https://www.cambridge.org/core/product/identifier/9781009157896/type/book</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 González </a:t>
            </a:r>
            <a:r>
              <a:rPr lang="en-US" sz="600" dirty="0" err="1">
                <a:solidFill>
                  <a:srgbClr val="000000"/>
                </a:solidFill>
                <a:latin typeface="Neue Haas Grotesk Text Pro" panose="020B0504020202020204" pitchFamily="34" charset="0"/>
              </a:rPr>
              <a:t>Svatetz</a:t>
            </a:r>
            <a:r>
              <a:rPr lang="en-US" sz="600" dirty="0">
                <a:solidFill>
                  <a:srgbClr val="000000"/>
                </a:solidFill>
                <a:latin typeface="Neue Haas Grotesk Text Pro" panose="020B0504020202020204" pitchFamily="34" charset="0"/>
              </a:rPr>
              <a:t> CA. Modelo </a:t>
            </a:r>
            <a:r>
              <a:rPr lang="en-US" sz="600" dirty="0" err="1">
                <a:solidFill>
                  <a:srgbClr val="000000"/>
                </a:solidFill>
                <a:latin typeface="Neue Haas Grotesk Text Pro" panose="020B0504020202020204" pitchFamily="34" charset="0"/>
              </a:rPr>
              <a:t>alimentario</a:t>
            </a:r>
            <a:r>
              <a:rPr lang="en-US" sz="600" dirty="0">
                <a:solidFill>
                  <a:srgbClr val="000000"/>
                </a:solidFill>
                <a:latin typeface="Neue Haas Grotesk Text Pro" panose="020B0504020202020204" pitchFamily="34" charset="0"/>
              </a:rPr>
              <a:t> y </a:t>
            </a:r>
            <a:r>
              <a:rPr lang="en-US" sz="600" dirty="0" err="1">
                <a:solidFill>
                  <a:srgbClr val="000000"/>
                </a:solidFill>
                <a:latin typeface="Neue Haas Grotesk Text Pro" panose="020B0504020202020204" pitchFamily="34" charset="0"/>
              </a:rPr>
              <a:t>cambio</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climático</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Papeles</a:t>
            </a:r>
            <a:r>
              <a:rPr lang="en-US" sz="600" dirty="0">
                <a:solidFill>
                  <a:srgbClr val="000000"/>
                </a:solidFill>
                <a:latin typeface="Neue Haas Grotesk Text Pro" panose="020B0504020202020204" pitchFamily="34" charset="0"/>
              </a:rPr>
              <a:t> de </a:t>
            </a:r>
            <a:r>
              <a:rPr lang="en-US" sz="600" dirty="0" err="1">
                <a:solidFill>
                  <a:srgbClr val="000000"/>
                </a:solidFill>
                <a:latin typeface="Neue Haas Grotesk Text Pro" panose="020B0504020202020204" pitchFamily="34" charset="0"/>
              </a:rPr>
              <a:t>relaciones</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ecosociales</a:t>
            </a:r>
            <a:r>
              <a:rPr lang="en-US" sz="600" dirty="0">
                <a:solidFill>
                  <a:srgbClr val="000000"/>
                </a:solidFill>
                <a:latin typeface="Neue Haas Grotesk Text Pro" panose="020B0504020202020204" pitchFamily="34" charset="0"/>
              </a:rPr>
              <a:t> y </a:t>
            </a:r>
            <a:r>
              <a:rPr lang="en-US" sz="600" dirty="0" err="1">
                <a:solidFill>
                  <a:srgbClr val="000000"/>
                </a:solidFill>
                <a:latin typeface="Neue Haas Grotesk Text Pro" panose="020B0504020202020204" pitchFamily="34" charset="0"/>
              </a:rPr>
              <a:t>cambio</a:t>
            </a:r>
            <a:r>
              <a:rPr lang="en-US" sz="600" dirty="0">
                <a:solidFill>
                  <a:srgbClr val="000000"/>
                </a:solidFill>
                <a:latin typeface="Neue Haas Grotesk Text Pro" panose="020B0504020202020204" pitchFamily="34" charset="0"/>
              </a:rPr>
              <a:t> global [Internet]. 2017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2024];(139):55-62. Disponible en: https://dialnet.unirioja.es/servlet/articulo?codigo=6201905</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Scarborough P, Appleby PN, </a:t>
            </a:r>
            <a:r>
              <a:rPr lang="en-US" sz="600" dirty="0" err="1">
                <a:solidFill>
                  <a:srgbClr val="000000"/>
                </a:solidFill>
                <a:latin typeface="Neue Haas Grotesk Text Pro" panose="020B0504020202020204" pitchFamily="34" charset="0"/>
              </a:rPr>
              <a:t>Mizdrak</a:t>
            </a:r>
            <a:r>
              <a:rPr lang="en-US" sz="600" dirty="0">
                <a:solidFill>
                  <a:srgbClr val="000000"/>
                </a:solidFill>
                <a:latin typeface="Neue Haas Grotesk Text Pro" panose="020B0504020202020204" pitchFamily="34" charset="0"/>
              </a:rPr>
              <a:t> A, Briggs ADM, Travis RC, Bradbury KE, et al. Dietary greenhouse gas emissions of meat-eaters, fish-eaters, vegetarians and vegans in the UK. Climatic Change [Internet]. 1 de </a:t>
            </a:r>
            <a:r>
              <a:rPr lang="en-US" sz="600" dirty="0" err="1">
                <a:solidFill>
                  <a:srgbClr val="000000"/>
                </a:solidFill>
                <a:latin typeface="Neue Haas Grotesk Text Pro" panose="020B0504020202020204" pitchFamily="34" charset="0"/>
              </a:rPr>
              <a:t>julio</a:t>
            </a:r>
            <a:r>
              <a:rPr lang="en-US" sz="600" dirty="0">
                <a:solidFill>
                  <a:srgbClr val="000000"/>
                </a:solidFill>
                <a:latin typeface="Neue Haas Grotesk Text Pro" panose="020B0504020202020204" pitchFamily="34" charset="0"/>
              </a:rPr>
              <a:t> de 2014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2024];125(2):179-92. Disponible en: https://doi.org/10.1007/s10584-014-1169-1</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Organización Panamericana de la Salud, Organización Panamericana de la Salud. Cambio </a:t>
            </a:r>
            <a:r>
              <a:rPr lang="en-US" sz="600" dirty="0" err="1">
                <a:solidFill>
                  <a:srgbClr val="000000"/>
                </a:solidFill>
                <a:latin typeface="Neue Haas Grotesk Text Pro" panose="020B0504020202020204" pitchFamily="34" charset="0"/>
              </a:rPr>
              <a:t>climático</a:t>
            </a:r>
            <a:r>
              <a:rPr lang="en-US" sz="600" dirty="0">
                <a:solidFill>
                  <a:srgbClr val="000000"/>
                </a:solidFill>
                <a:latin typeface="Neue Haas Grotesk Text Pro" panose="020B0504020202020204" pitchFamily="34" charset="0"/>
              </a:rPr>
              <a:t> para </a:t>
            </a:r>
            <a:r>
              <a:rPr lang="en-US" sz="600" dirty="0" err="1">
                <a:solidFill>
                  <a:srgbClr val="000000"/>
                </a:solidFill>
                <a:latin typeface="Neue Haas Grotesk Text Pro" panose="020B0504020202020204" pitchFamily="34" charset="0"/>
              </a:rPr>
              <a:t>profesionales</a:t>
            </a:r>
            <a:r>
              <a:rPr lang="en-US" sz="600" dirty="0">
                <a:solidFill>
                  <a:srgbClr val="000000"/>
                </a:solidFill>
                <a:latin typeface="Neue Haas Grotesk Text Pro" panose="020B0504020202020204" pitchFamily="34" charset="0"/>
              </a:rPr>
              <a:t> de la salud: un </a:t>
            </a:r>
            <a:r>
              <a:rPr lang="en-US" sz="600" dirty="0" err="1">
                <a:solidFill>
                  <a:srgbClr val="000000"/>
                </a:solidFill>
                <a:latin typeface="Neue Haas Grotesk Text Pro" panose="020B0504020202020204" pitchFamily="34" charset="0"/>
              </a:rPr>
              <a:t>libro</a:t>
            </a:r>
            <a:r>
              <a:rPr lang="en-US" sz="600" dirty="0">
                <a:solidFill>
                  <a:srgbClr val="000000"/>
                </a:solidFill>
                <a:latin typeface="Neue Haas Grotesk Text Pro" panose="020B0504020202020204" pitchFamily="34" charset="0"/>
              </a:rPr>
              <a:t> de </a:t>
            </a:r>
            <a:r>
              <a:rPr lang="en-US" sz="600" dirty="0" err="1">
                <a:solidFill>
                  <a:srgbClr val="000000"/>
                </a:solidFill>
                <a:latin typeface="Neue Haas Grotesk Text Pro" panose="020B0504020202020204" pitchFamily="34" charset="0"/>
              </a:rPr>
              <a:t>bolsillo</a:t>
            </a:r>
            <a:r>
              <a:rPr lang="en-US" sz="600" dirty="0">
                <a:solidFill>
                  <a:srgbClr val="000000"/>
                </a:solidFill>
                <a:latin typeface="Neue Haas Grotesk Text Pro" panose="020B0504020202020204" pitchFamily="34" charset="0"/>
              </a:rPr>
              <a:t>. 2020; Disponible en: https://iris.paho.org/handle/10665.2/52950</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Ordóñez-Iriarte JM. Salud mental y salud </a:t>
            </a:r>
            <a:r>
              <a:rPr lang="en-US" sz="600" dirty="0" err="1">
                <a:solidFill>
                  <a:srgbClr val="000000"/>
                </a:solidFill>
                <a:latin typeface="Neue Haas Grotesk Text Pro" panose="020B0504020202020204" pitchFamily="34" charset="0"/>
              </a:rPr>
              <a:t>ambiental</a:t>
            </a:r>
            <a:r>
              <a:rPr lang="en-US" sz="600" dirty="0">
                <a:solidFill>
                  <a:srgbClr val="000000"/>
                </a:solidFill>
                <a:latin typeface="Neue Haas Grotesk Text Pro" panose="020B0504020202020204" pitchFamily="34" charset="0"/>
              </a:rPr>
              <a:t>. Una </a:t>
            </a:r>
            <a:r>
              <a:rPr lang="en-US" sz="600" dirty="0" err="1">
                <a:solidFill>
                  <a:srgbClr val="000000"/>
                </a:solidFill>
                <a:latin typeface="Neue Haas Grotesk Text Pro" panose="020B0504020202020204" pitchFamily="34" charset="0"/>
              </a:rPr>
              <a:t>visión</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prospectiva</a:t>
            </a:r>
            <a:r>
              <a:rPr lang="en-US" sz="600" dirty="0">
                <a:solidFill>
                  <a:srgbClr val="000000"/>
                </a:solidFill>
                <a:latin typeface="Neue Haas Grotesk Text Pro" panose="020B0504020202020204" pitchFamily="34" charset="0"/>
              </a:rPr>
              <a:t>. Informe SESPAS 2020. Gaceta Sanitaria [Internet]. 2020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2024];34:68-75. Disponible en: https://linkinghub.elsevier.com/retrieve/pii/S0213911120301308</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 Carrizosa E. El </a:t>
            </a:r>
            <a:r>
              <a:rPr lang="en-US" sz="600" dirty="0" err="1">
                <a:solidFill>
                  <a:srgbClr val="000000"/>
                </a:solidFill>
                <a:latin typeface="Neue Haas Grotesk Text Pro" panose="020B0504020202020204" pitchFamily="34" charset="0"/>
              </a:rPr>
              <a:t>impacto</a:t>
            </a:r>
            <a:r>
              <a:rPr lang="en-US" sz="600" dirty="0">
                <a:solidFill>
                  <a:srgbClr val="000000"/>
                </a:solidFill>
                <a:latin typeface="Neue Haas Grotesk Text Pro" panose="020B0504020202020204" pitchFamily="34" charset="0"/>
              </a:rPr>
              <a:t> del </a:t>
            </a:r>
            <a:r>
              <a:rPr lang="en-US" sz="600" dirty="0" err="1">
                <a:solidFill>
                  <a:srgbClr val="000000"/>
                </a:solidFill>
                <a:latin typeface="Neue Haas Grotesk Text Pro" panose="020B0504020202020204" pitchFamily="34" charset="0"/>
              </a:rPr>
              <a:t>cambio</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climático</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sobre</a:t>
            </a:r>
            <a:r>
              <a:rPr lang="en-US" sz="600" dirty="0">
                <a:solidFill>
                  <a:srgbClr val="000000"/>
                </a:solidFill>
                <a:latin typeface="Neue Haas Grotesk Text Pro" panose="020B0504020202020204" pitchFamily="34" charset="0"/>
              </a:rPr>
              <a:t> la salud de las personas </a:t>
            </a:r>
            <a:r>
              <a:rPr lang="en-US" sz="600" dirty="0" err="1">
                <a:solidFill>
                  <a:srgbClr val="000000"/>
                </a:solidFill>
                <a:latin typeface="Neue Haas Grotesk Text Pro" panose="020B0504020202020204" pitchFamily="34" charset="0"/>
              </a:rPr>
              <a:t>trabajadoras</a:t>
            </a:r>
            <a:r>
              <a:rPr lang="en-US" sz="600" dirty="0">
                <a:solidFill>
                  <a:srgbClr val="000000"/>
                </a:solidFill>
                <a:latin typeface="Neue Haas Grotesk Text Pro" panose="020B0504020202020204" pitchFamily="34" charset="0"/>
              </a:rPr>
              <a:t>. Noticias CIELO [Internet]. 2021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2024];(9):3. Disponible en: https://dialnet.unirioja.es/servlet/articulo?codigo=8094944</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err="1">
                <a:solidFill>
                  <a:srgbClr val="000000"/>
                </a:solidFill>
                <a:latin typeface="Neue Haas Grotesk Text Pro" panose="020B0504020202020204" pitchFamily="34" charset="0"/>
              </a:rPr>
              <a:t>Trabajar</a:t>
            </a:r>
            <a:r>
              <a:rPr lang="en-US" sz="600" dirty="0">
                <a:solidFill>
                  <a:srgbClr val="000000"/>
                </a:solidFill>
                <a:latin typeface="Neue Haas Grotesk Text Pro" panose="020B0504020202020204" pitchFamily="34" charset="0"/>
              </a:rPr>
              <a:t> en un </a:t>
            </a:r>
            <a:r>
              <a:rPr lang="en-US" sz="600" dirty="0" err="1">
                <a:solidFill>
                  <a:srgbClr val="000000"/>
                </a:solidFill>
                <a:latin typeface="Neue Haas Grotesk Text Pro" panose="020B0504020202020204" pitchFamily="34" charset="0"/>
              </a:rPr>
              <a:t>planeta</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más</a:t>
            </a:r>
            <a:r>
              <a:rPr lang="en-US" sz="600" dirty="0">
                <a:solidFill>
                  <a:srgbClr val="000000"/>
                </a:solidFill>
                <a:latin typeface="Neue Haas Grotesk Text Pro" panose="020B0504020202020204" pitchFamily="34" charset="0"/>
              </a:rPr>
              <a:t> caliente: el </a:t>
            </a:r>
            <a:r>
              <a:rPr lang="en-US" sz="600" dirty="0" err="1">
                <a:solidFill>
                  <a:srgbClr val="000000"/>
                </a:solidFill>
                <a:latin typeface="Neue Haas Grotesk Text Pro" panose="020B0504020202020204" pitchFamily="34" charset="0"/>
              </a:rPr>
              <a:t>impacto</a:t>
            </a:r>
            <a:r>
              <a:rPr lang="en-US" sz="600" dirty="0">
                <a:solidFill>
                  <a:srgbClr val="000000"/>
                </a:solidFill>
                <a:latin typeface="Neue Haas Grotesk Text Pro" panose="020B0504020202020204" pitchFamily="34" charset="0"/>
              </a:rPr>
              <a:t> del </a:t>
            </a:r>
            <a:r>
              <a:rPr lang="en-US" sz="600" dirty="0" err="1">
                <a:solidFill>
                  <a:srgbClr val="000000"/>
                </a:solidFill>
                <a:latin typeface="Neue Haas Grotesk Text Pro" panose="020B0504020202020204" pitchFamily="34" charset="0"/>
              </a:rPr>
              <a:t>estrés</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térmico</a:t>
            </a:r>
            <a:r>
              <a:rPr lang="en-US" sz="600" dirty="0">
                <a:solidFill>
                  <a:srgbClr val="000000"/>
                </a:solidFill>
                <a:latin typeface="Neue Haas Grotesk Text Pro" panose="020B0504020202020204" pitchFamily="34" charset="0"/>
              </a:rPr>
              <a:t> en la </a:t>
            </a:r>
            <a:r>
              <a:rPr lang="en-US" sz="600" dirty="0" err="1">
                <a:solidFill>
                  <a:srgbClr val="000000"/>
                </a:solidFill>
                <a:latin typeface="Neue Haas Grotesk Text Pro" panose="020B0504020202020204" pitchFamily="34" charset="0"/>
              </a:rPr>
              <a:t>productividad</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laboral</a:t>
            </a:r>
            <a:r>
              <a:rPr lang="en-US" sz="600" dirty="0">
                <a:solidFill>
                  <a:srgbClr val="000000"/>
                </a:solidFill>
                <a:latin typeface="Neue Haas Grotesk Text Pro" panose="020B0504020202020204" pitchFamily="34" charset="0"/>
              </a:rPr>
              <a:t> y el trabajo </a:t>
            </a:r>
            <a:r>
              <a:rPr lang="en-US" sz="600" dirty="0" err="1">
                <a:solidFill>
                  <a:srgbClr val="000000"/>
                </a:solidFill>
                <a:latin typeface="Neue Haas Grotesk Text Pro" panose="020B0504020202020204" pitchFamily="34" charset="0"/>
              </a:rPr>
              <a:t>decente</a:t>
            </a:r>
            <a:r>
              <a:rPr lang="en-US" sz="600" dirty="0">
                <a:solidFill>
                  <a:srgbClr val="000000"/>
                </a:solidFill>
                <a:latin typeface="Neue Haas Grotesk Text Pro" panose="020B0504020202020204" pitchFamily="34" charset="0"/>
              </a:rPr>
              <a:t>. </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Organization (WMO) WM. State of the Climate in Latin America and the Caribbean 2021 [Internet].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13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 Disponible en: https://library.wmo.int/records/item/58014-state-of-the-climate-in-latin-america-and-the-caribbean-2021#.Ytq6sHbMKUm</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Van Daalen KR, Romanello M, </a:t>
            </a:r>
            <a:r>
              <a:rPr lang="en-US" sz="600" dirty="0" err="1">
                <a:solidFill>
                  <a:srgbClr val="000000"/>
                </a:solidFill>
                <a:latin typeface="Neue Haas Grotesk Text Pro" panose="020B0504020202020204" pitchFamily="34" charset="0"/>
              </a:rPr>
              <a:t>Rocklöv</a:t>
            </a:r>
            <a:r>
              <a:rPr lang="en-US" sz="600" dirty="0">
                <a:solidFill>
                  <a:srgbClr val="000000"/>
                </a:solidFill>
                <a:latin typeface="Neue Haas Grotesk Text Pro" panose="020B0504020202020204" pitchFamily="34" charset="0"/>
              </a:rPr>
              <a:t> J, Semenza JC, </a:t>
            </a:r>
            <a:r>
              <a:rPr lang="en-US" sz="600" dirty="0" err="1">
                <a:solidFill>
                  <a:srgbClr val="000000"/>
                </a:solidFill>
                <a:latin typeface="Neue Haas Grotesk Text Pro" panose="020B0504020202020204" pitchFamily="34" charset="0"/>
              </a:rPr>
              <a:t>Tonne</a:t>
            </a:r>
            <a:r>
              <a:rPr lang="en-US" sz="600" dirty="0">
                <a:solidFill>
                  <a:srgbClr val="000000"/>
                </a:solidFill>
                <a:latin typeface="Neue Haas Grotesk Text Pro" panose="020B0504020202020204" pitchFamily="34" charset="0"/>
              </a:rPr>
              <a:t> C, </a:t>
            </a:r>
            <a:r>
              <a:rPr lang="en-US" sz="600" dirty="0" err="1">
                <a:solidFill>
                  <a:srgbClr val="000000"/>
                </a:solidFill>
                <a:latin typeface="Neue Haas Grotesk Text Pro" panose="020B0504020202020204" pitchFamily="34" charset="0"/>
              </a:rPr>
              <a:t>Markandya</a:t>
            </a:r>
            <a:r>
              <a:rPr lang="en-US" sz="600" dirty="0">
                <a:solidFill>
                  <a:srgbClr val="000000"/>
                </a:solidFill>
                <a:latin typeface="Neue Haas Grotesk Text Pro" panose="020B0504020202020204" pitchFamily="34" charset="0"/>
              </a:rPr>
              <a:t> A, et al. The 2022 Europe report of the Lancet Countdown on health and climate change: towards a climate resilient future. The Lancet Public Health [Internet]. </a:t>
            </a:r>
            <a:r>
              <a:rPr lang="en-US" sz="600" dirty="0" err="1">
                <a:solidFill>
                  <a:srgbClr val="000000"/>
                </a:solidFill>
                <a:latin typeface="Neue Haas Grotesk Text Pro" panose="020B0504020202020204" pitchFamily="34" charset="0"/>
              </a:rPr>
              <a:t>noviembre</a:t>
            </a:r>
            <a:r>
              <a:rPr lang="en-US" sz="600" dirty="0">
                <a:solidFill>
                  <a:srgbClr val="000000"/>
                </a:solidFill>
                <a:latin typeface="Neue Haas Grotesk Text Pro" panose="020B0504020202020204" pitchFamily="34" charset="0"/>
              </a:rPr>
              <a:t> de 2022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2024];7(11):e942-65. Disponible en: https://linkinghub.elsevier.com/retrieve/pii/S2468266722001979</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 Agüero MR, Esquivel EM, Sánchez MH, Agüero MR, Esquivel EM, Sánchez MH. La salud humana </a:t>
            </a:r>
            <a:r>
              <a:rPr lang="en-US" sz="600" dirty="0" err="1">
                <a:solidFill>
                  <a:srgbClr val="000000"/>
                </a:solidFill>
                <a:latin typeface="Neue Haas Grotesk Text Pro" panose="020B0504020202020204" pitchFamily="34" charset="0"/>
              </a:rPr>
              <a:t>frente</a:t>
            </a:r>
            <a:r>
              <a:rPr lang="en-US" sz="600" dirty="0">
                <a:solidFill>
                  <a:srgbClr val="000000"/>
                </a:solidFill>
                <a:latin typeface="Neue Haas Grotesk Text Pro" panose="020B0504020202020204" pitchFamily="34" charset="0"/>
              </a:rPr>
              <a:t> al </a:t>
            </a:r>
            <a:r>
              <a:rPr lang="en-US" sz="600" dirty="0" err="1">
                <a:solidFill>
                  <a:srgbClr val="000000"/>
                </a:solidFill>
                <a:latin typeface="Neue Haas Grotesk Text Pro" panose="020B0504020202020204" pitchFamily="34" charset="0"/>
              </a:rPr>
              <a:t>estrés</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térmico</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por</a:t>
            </a:r>
            <a:r>
              <a:rPr lang="en-US" sz="600" dirty="0">
                <a:solidFill>
                  <a:srgbClr val="000000"/>
                </a:solidFill>
                <a:latin typeface="Neue Haas Grotesk Text Pro" panose="020B0504020202020204" pitchFamily="34" charset="0"/>
              </a:rPr>
              <a:t> el </a:t>
            </a:r>
            <a:r>
              <a:rPr lang="en-US" sz="600" dirty="0" err="1">
                <a:solidFill>
                  <a:srgbClr val="000000"/>
                </a:solidFill>
                <a:latin typeface="Neue Haas Grotesk Text Pro" panose="020B0504020202020204" pitchFamily="34" charset="0"/>
              </a:rPr>
              <a:t>cambio</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climático</a:t>
            </a:r>
            <a:r>
              <a:rPr lang="en-US" sz="600" dirty="0">
                <a:solidFill>
                  <a:srgbClr val="000000"/>
                </a:solidFill>
                <a:latin typeface="Neue Haas Grotesk Text Pro" panose="020B0504020202020204" pitchFamily="34" charset="0"/>
              </a:rPr>
              <a:t>. Revista </a:t>
            </a:r>
            <a:r>
              <a:rPr lang="en-US" sz="600" dirty="0" err="1">
                <a:solidFill>
                  <a:srgbClr val="000000"/>
                </a:solidFill>
                <a:latin typeface="Neue Haas Grotesk Text Pro" panose="020B0504020202020204" pitchFamily="34" charset="0"/>
              </a:rPr>
              <a:t>Archivo</a:t>
            </a:r>
            <a:r>
              <a:rPr lang="en-US" sz="600" dirty="0">
                <a:solidFill>
                  <a:srgbClr val="000000"/>
                </a:solidFill>
                <a:latin typeface="Neue Haas Grotesk Text Pro" panose="020B0504020202020204" pitchFamily="34" charset="0"/>
              </a:rPr>
              <a:t> Médico de Camagüey [Internet]. 2023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2024];27. Disponible en: http://scielo.sld.cu/scielo.php?script=sci_abstract&amp;pid=S1025-02552023000100011&amp;lng=es&amp;nrm=iso&amp;tlng=es</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Tsao TM, Hwang JS, Chen CY, Lin ST, Tsai MJ, Su TC. Urban climate and cardiovascular health: Focused on seasonal variation of urban temperature, relative humidity, and PM2.5 air pollution. Ecotoxicology and Environmental Safety [Internet]. </a:t>
            </a:r>
            <a:r>
              <a:rPr lang="en-US" sz="600" dirty="0" err="1">
                <a:solidFill>
                  <a:srgbClr val="000000"/>
                </a:solidFill>
                <a:latin typeface="Neue Haas Grotesk Text Pro" panose="020B0504020202020204" pitchFamily="34" charset="0"/>
              </a:rPr>
              <a:t>septiembre</a:t>
            </a:r>
            <a:r>
              <a:rPr lang="en-US" sz="600" dirty="0">
                <a:solidFill>
                  <a:srgbClr val="000000"/>
                </a:solidFill>
                <a:latin typeface="Neue Haas Grotesk Text Pro" panose="020B0504020202020204" pitchFamily="34" charset="0"/>
              </a:rPr>
              <a:t> de 2023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2024];263:115358. Disponible en: https://linkinghub.elsevier.com/retrieve/pii/S014765132300862X</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err="1">
                <a:solidFill>
                  <a:srgbClr val="000000"/>
                </a:solidFill>
                <a:latin typeface="Neue Haas Grotesk Text Pro" panose="020B0504020202020204" pitchFamily="34" charset="0"/>
              </a:rPr>
              <a:t>Riesgos</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emergentes</a:t>
            </a:r>
            <a:r>
              <a:rPr lang="en-US" sz="600" dirty="0">
                <a:solidFill>
                  <a:srgbClr val="000000"/>
                </a:solidFill>
                <a:latin typeface="Neue Haas Grotesk Text Pro" panose="020B0504020202020204" pitchFamily="34" charset="0"/>
              </a:rPr>
              <a:t> | Safety and health at work EU-OSHA [Internet].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 Disponible en: https://osha.europa.eu/es/emerging-risks</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OIT. </a:t>
            </a:r>
            <a:r>
              <a:rPr lang="en-US" sz="600" dirty="0" err="1">
                <a:solidFill>
                  <a:srgbClr val="000000"/>
                </a:solidFill>
                <a:latin typeface="Neue Haas Grotesk Text Pro" panose="020B0504020202020204" pitchFamily="34" charset="0"/>
              </a:rPr>
              <a:t>Seguridad</a:t>
            </a:r>
            <a:r>
              <a:rPr lang="en-US" sz="600" dirty="0">
                <a:solidFill>
                  <a:srgbClr val="000000"/>
                </a:solidFill>
                <a:latin typeface="Neue Haas Grotesk Text Pro" panose="020B0504020202020204" pitchFamily="34" charset="0"/>
              </a:rPr>
              <a:t> y Salud en el </a:t>
            </a:r>
            <a:r>
              <a:rPr lang="en-US" sz="600" dirty="0" err="1">
                <a:solidFill>
                  <a:srgbClr val="000000"/>
                </a:solidFill>
                <a:latin typeface="Neue Haas Grotesk Text Pro" panose="020B0504020202020204" pitchFamily="34" charset="0"/>
              </a:rPr>
              <a:t>centro</a:t>
            </a:r>
            <a:r>
              <a:rPr lang="en-US" sz="600" dirty="0">
                <a:solidFill>
                  <a:srgbClr val="000000"/>
                </a:solidFill>
                <a:latin typeface="Neue Haas Grotesk Text Pro" panose="020B0504020202020204" pitchFamily="34" charset="0"/>
              </a:rPr>
              <a:t> del Futuro del Trabajo: </a:t>
            </a:r>
            <a:r>
              <a:rPr lang="en-US" sz="600" dirty="0" err="1">
                <a:solidFill>
                  <a:srgbClr val="000000"/>
                </a:solidFill>
                <a:latin typeface="Neue Haas Grotesk Text Pro" panose="020B0504020202020204" pitchFamily="34" charset="0"/>
              </a:rPr>
              <a:t>Aprovechar</a:t>
            </a:r>
            <a:r>
              <a:rPr lang="en-US" sz="600" dirty="0">
                <a:solidFill>
                  <a:srgbClr val="000000"/>
                </a:solidFill>
                <a:latin typeface="Neue Haas Grotesk Text Pro" panose="020B0504020202020204" pitchFamily="34" charset="0"/>
              </a:rPr>
              <a:t> 100 </a:t>
            </a:r>
            <a:r>
              <a:rPr lang="en-US" sz="600" dirty="0" err="1">
                <a:solidFill>
                  <a:srgbClr val="000000"/>
                </a:solidFill>
                <a:latin typeface="Neue Haas Grotesk Text Pro" panose="020B0504020202020204" pitchFamily="34" charset="0"/>
              </a:rPr>
              <a:t>años</a:t>
            </a:r>
            <a:r>
              <a:rPr lang="en-US" sz="600" dirty="0">
                <a:solidFill>
                  <a:srgbClr val="000000"/>
                </a:solidFill>
                <a:latin typeface="Neue Haas Grotesk Text Pro" panose="020B0504020202020204" pitchFamily="34" charset="0"/>
              </a:rPr>
              <a:t> de </a:t>
            </a:r>
            <a:r>
              <a:rPr lang="en-US" sz="600" dirty="0" err="1">
                <a:solidFill>
                  <a:srgbClr val="000000"/>
                </a:solidFill>
                <a:latin typeface="Neue Haas Grotesk Text Pro" panose="020B0504020202020204" pitchFamily="34" charset="0"/>
              </a:rPr>
              <a:t>experiencia</a:t>
            </a:r>
            <a:r>
              <a:rPr lang="en-US" sz="600" dirty="0">
                <a:solidFill>
                  <a:srgbClr val="000000"/>
                </a:solidFill>
                <a:latin typeface="Neue Haas Grotesk Text Pro" panose="020B0504020202020204" pitchFamily="34" charset="0"/>
              </a:rPr>
              <a:t> [Internet]. 2019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13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 Disponible en: https://www.ilo.org/global/topics/safety-and-health-at-work/events-training/events-meetings/world-day-for-safety/WCMS_686762/lang--es/index.htm</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Salas EM, Maldonado ES. Breve </a:t>
            </a:r>
            <a:r>
              <a:rPr lang="en-US" sz="600" dirty="0" err="1">
                <a:solidFill>
                  <a:srgbClr val="000000"/>
                </a:solidFill>
                <a:latin typeface="Neue Haas Grotesk Text Pro" panose="020B0504020202020204" pitchFamily="34" charset="0"/>
              </a:rPr>
              <a:t>historia</a:t>
            </a:r>
            <a:r>
              <a:rPr lang="en-US" sz="600" dirty="0">
                <a:solidFill>
                  <a:srgbClr val="000000"/>
                </a:solidFill>
                <a:latin typeface="Neue Haas Grotesk Text Pro" panose="020B0504020202020204" pitchFamily="34" charset="0"/>
              </a:rPr>
              <a:t> de la </a:t>
            </a:r>
            <a:r>
              <a:rPr lang="en-US" sz="600" dirty="0" err="1">
                <a:solidFill>
                  <a:srgbClr val="000000"/>
                </a:solidFill>
                <a:latin typeface="Neue Haas Grotesk Text Pro" panose="020B0504020202020204" pitchFamily="34" charset="0"/>
              </a:rPr>
              <a:t>ciencia</a:t>
            </a:r>
            <a:r>
              <a:rPr lang="en-US" sz="600" dirty="0">
                <a:solidFill>
                  <a:srgbClr val="000000"/>
                </a:solidFill>
                <a:latin typeface="Neue Haas Grotesk Text Pro" panose="020B0504020202020204" pitchFamily="34" charset="0"/>
              </a:rPr>
              <a:t> del </a:t>
            </a:r>
            <a:r>
              <a:rPr lang="en-US" sz="600" dirty="0" err="1">
                <a:solidFill>
                  <a:srgbClr val="000000"/>
                </a:solidFill>
                <a:latin typeface="Neue Haas Grotesk Text Pro" panose="020B0504020202020204" pitchFamily="34" charset="0"/>
              </a:rPr>
              <a:t>cambio</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climático</a:t>
            </a:r>
            <a:r>
              <a:rPr lang="en-US" sz="600" dirty="0">
                <a:solidFill>
                  <a:srgbClr val="000000"/>
                </a:solidFill>
                <a:latin typeface="Neue Haas Grotesk Text Pro" panose="020B0504020202020204" pitchFamily="34" charset="0"/>
              </a:rPr>
              <a:t> y la </a:t>
            </a:r>
            <a:r>
              <a:rPr lang="en-US" sz="600" dirty="0" err="1">
                <a:solidFill>
                  <a:srgbClr val="000000"/>
                </a:solidFill>
                <a:latin typeface="Neue Haas Grotesk Text Pro" panose="020B0504020202020204" pitchFamily="34" charset="0"/>
              </a:rPr>
              <a:t>respuesta</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política</a:t>
            </a:r>
            <a:r>
              <a:rPr lang="en-US" sz="600" dirty="0">
                <a:solidFill>
                  <a:srgbClr val="000000"/>
                </a:solidFill>
                <a:latin typeface="Neue Haas Grotesk Text Pro" panose="020B0504020202020204" pitchFamily="34" charset="0"/>
              </a:rPr>
              <a:t> global: un </a:t>
            </a:r>
            <a:r>
              <a:rPr lang="en-US" sz="600" dirty="0" err="1">
                <a:solidFill>
                  <a:srgbClr val="000000"/>
                </a:solidFill>
                <a:latin typeface="Neue Haas Grotesk Text Pro" panose="020B0504020202020204" pitchFamily="34" charset="0"/>
              </a:rPr>
              <a:t>análisis</a:t>
            </a:r>
            <a:r>
              <a:rPr lang="en-US" sz="600" dirty="0">
                <a:solidFill>
                  <a:srgbClr val="000000"/>
                </a:solidFill>
                <a:latin typeface="Neue Haas Grotesk Text Pro" panose="020B0504020202020204" pitchFamily="34" charset="0"/>
              </a:rPr>
              <a:t> contextual/Brief history of climate change science and global political response: a context analysis. KEG [Internet]. 26 de </a:t>
            </a:r>
            <a:r>
              <a:rPr lang="en-US" sz="600" dirty="0" err="1">
                <a:solidFill>
                  <a:srgbClr val="000000"/>
                </a:solidFill>
                <a:latin typeface="Neue Haas Grotesk Text Pro" panose="020B0504020202020204" pitchFamily="34" charset="0"/>
              </a:rPr>
              <a:t>enero</a:t>
            </a:r>
            <a:r>
              <a:rPr lang="en-US" sz="600" dirty="0">
                <a:solidFill>
                  <a:srgbClr val="000000"/>
                </a:solidFill>
                <a:latin typeface="Neue Haas Grotesk Text Pro" panose="020B0504020202020204" pitchFamily="34" charset="0"/>
              </a:rPr>
              <a:t> de 2020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 Disponible en: https://knepublishing.com/index.php/KnE-Engineering/article/view/6294</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Rodríguez Pacheco FL, Mejía Rodríguez DL, Sánchez Buitrago JO. </a:t>
            </a:r>
            <a:r>
              <a:rPr lang="en-US" sz="600" dirty="0" err="1">
                <a:solidFill>
                  <a:srgbClr val="000000"/>
                </a:solidFill>
                <a:latin typeface="Neue Haas Grotesk Text Pro" panose="020B0504020202020204" pitchFamily="34" charset="0"/>
              </a:rPr>
              <a:t>Conocimientos</a:t>
            </a:r>
            <a:r>
              <a:rPr lang="en-US" sz="600" dirty="0">
                <a:solidFill>
                  <a:srgbClr val="000000"/>
                </a:solidFill>
                <a:latin typeface="Neue Haas Grotesk Text Pro" panose="020B0504020202020204" pitchFamily="34" charset="0"/>
              </a:rPr>
              <a:t> y </a:t>
            </a:r>
            <a:r>
              <a:rPr lang="en-US" sz="600" dirty="0" err="1">
                <a:solidFill>
                  <a:srgbClr val="000000"/>
                </a:solidFill>
                <a:latin typeface="Neue Haas Grotesk Text Pro" panose="020B0504020202020204" pitchFamily="34" charset="0"/>
              </a:rPr>
              <a:t>percepciones</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sobre</a:t>
            </a:r>
            <a:r>
              <a:rPr lang="en-US" sz="600" dirty="0">
                <a:solidFill>
                  <a:srgbClr val="000000"/>
                </a:solidFill>
                <a:latin typeface="Neue Haas Grotesk Text Pro" panose="020B0504020202020204" pitchFamily="34" charset="0"/>
              </a:rPr>
              <a:t> el </a:t>
            </a:r>
            <a:r>
              <a:rPr lang="en-US" sz="600" dirty="0" err="1">
                <a:solidFill>
                  <a:srgbClr val="000000"/>
                </a:solidFill>
                <a:latin typeface="Neue Haas Grotesk Text Pro" panose="020B0504020202020204" pitchFamily="34" charset="0"/>
              </a:rPr>
              <a:t>cambio</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climático</a:t>
            </a:r>
            <a:r>
              <a:rPr lang="en-US" sz="600" dirty="0">
                <a:solidFill>
                  <a:srgbClr val="000000"/>
                </a:solidFill>
                <a:latin typeface="Neue Haas Grotesk Text Pro" panose="020B0504020202020204" pitchFamily="34" charset="0"/>
              </a:rPr>
              <a:t> en </a:t>
            </a:r>
            <a:r>
              <a:rPr lang="en-US" sz="600" dirty="0" err="1">
                <a:solidFill>
                  <a:srgbClr val="000000"/>
                </a:solidFill>
                <a:latin typeface="Neue Haas Grotesk Text Pro" panose="020B0504020202020204" pitchFamily="34" charset="0"/>
              </a:rPr>
              <a:t>estudiantes</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universitarios</a:t>
            </a:r>
            <a:r>
              <a:rPr lang="en-US" sz="600" dirty="0">
                <a:solidFill>
                  <a:srgbClr val="000000"/>
                </a:solidFill>
                <a:latin typeface="Neue Haas Grotesk Text Pro" panose="020B0504020202020204" pitchFamily="34" charset="0"/>
              </a:rPr>
              <a:t>. Divers: </a:t>
            </a:r>
            <a:r>
              <a:rPr lang="en-US" sz="600" dirty="0" err="1">
                <a:solidFill>
                  <a:srgbClr val="000000"/>
                </a:solidFill>
                <a:latin typeface="Neue Haas Grotesk Text Pro" panose="020B0504020202020204" pitchFamily="34" charset="0"/>
              </a:rPr>
              <a:t>Perspect</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Psicol</a:t>
            </a:r>
            <a:r>
              <a:rPr lang="en-US" sz="600" dirty="0">
                <a:solidFill>
                  <a:srgbClr val="000000"/>
                </a:solidFill>
                <a:latin typeface="Neue Haas Grotesk Text Pro" panose="020B0504020202020204" pitchFamily="34" charset="0"/>
              </a:rPr>
              <a:t> [Internet]. 5 de </a:t>
            </a:r>
            <a:r>
              <a:rPr lang="en-US" sz="600" dirty="0" err="1">
                <a:solidFill>
                  <a:srgbClr val="000000"/>
                </a:solidFill>
                <a:latin typeface="Neue Haas Grotesk Text Pro" panose="020B0504020202020204" pitchFamily="34" charset="0"/>
              </a:rPr>
              <a:t>agosto</a:t>
            </a:r>
            <a:r>
              <a:rPr lang="en-US" sz="600" dirty="0">
                <a:solidFill>
                  <a:srgbClr val="000000"/>
                </a:solidFill>
                <a:latin typeface="Neue Haas Grotesk Text Pro" panose="020B0504020202020204" pitchFamily="34" charset="0"/>
              </a:rPr>
              <a:t> de 2022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2024];18(1). Disponible en: https://revistas.usantotomas.edu.co/index.php/diversitas/article/view/6305</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Saget C, Luu T, Maître N, Ananian S, Karimova T, International </a:t>
            </a:r>
            <a:r>
              <a:rPr lang="en-US" sz="600" dirty="0" err="1">
                <a:solidFill>
                  <a:srgbClr val="000000"/>
                </a:solidFill>
                <a:latin typeface="Neue Haas Grotesk Text Pro" panose="020B0504020202020204" pitchFamily="34" charset="0"/>
              </a:rPr>
              <a:t>Labour</a:t>
            </a:r>
            <a:r>
              <a:rPr lang="en-US" sz="600" dirty="0">
                <a:solidFill>
                  <a:srgbClr val="000000"/>
                </a:solidFill>
                <a:latin typeface="Neue Haas Grotesk Text Pro" panose="020B0504020202020204" pitchFamily="34" charset="0"/>
              </a:rPr>
              <a:t> Organization. Research Department. La </a:t>
            </a:r>
            <a:r>
              <a:rPr lang="en-US" sz="600" dirty="0" err="1">
                <a:solidFill>
                  <a:srgbClr val="000000"/>
                </a:solidFill>
                <a:latin typeface="Neue Haas Grotesk Text Pro" panose="020B0504020202020204" pitchFamily="34" charset="0"/>
              </a:rPr>
              <a:t>ecologización</a:t>
            </a:r>
            <a:r>
              <a:rPr lang="en-US" sz="600" dirty="0">
                <a:solidFill>
                  <a:srgbClr val="000000"/>
                </a:solidFill>
                <a:latin typeface="Neue Haas Grotesk Text Pro" panose="020B0504020202020204" pitchFamily="34" charset="0"/>
              </a:rPr>
              <a:t> de las </a:t>
            </a:r>
            <a:r>
              <a:rPr lang="en-US" sz="600" dirty="0" err="1">
                <a:solidFill>
                  <a:srgbClr val="000000"/>
                </a:solidFill>
                <a:latin typeface="Neue Haas Grotesk Text Pro" panose="020B0504020202020204" pitchFamily="34" charset="0"/>
              </a:rPr>
              <a:t>empresas</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transformar</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los</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procesos</a:t>
            </a:r>
            <a:r>
              <a:rPr lang="en-US" sz="600" dirty="0">
                <a:solidFill>
                  <a:srgbClr val="000000"/>
                </a:solidFill>
                <a:latin typeface="Neue Haas Grotesk Text Pro" panose="020B0504020202020204" pitchFamily="34" charset="0"/>
              </a:rPr>
              <a:t> y </a:t>
            </a:r>
            <a:r>
              <a:rPr lang="en-US" sz="600" dirty="0" err="1">
                <a:solidFill>
                  <a:srgbClr val="000000"/>
                </a:solidFill>
                <a:latin typeface="Neue Haas Grotesk Text Pro" panose="020B0504020202020204" pitchFamily="34" charset="0"/>
              </a:rPr>
              <a:t>los</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lugares</a:t>
            </a:r>
            <a:r>
              <a:rPr lang="en-US" sz="600" dirty="0">
                <a:solidFill>
                  <a:srgbClr val="000000"/>
                </a:solidFill>
                <a:latin typeface="Neue Haas Grotesk Text Pro" panose="020B0504020202020204" pitchFamily="34" charset="0"/>
              </a:rPr>
              <a:t> de trabajo [Internet]. 1a ed. Ginebra: OIT; 2023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 Disponible en: https://researchrepository.ilo.org/esploro/outputs/report/995319266102676</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err="1">
                <a:solidFill>
                  <a:srgbClr val="000000"/>
                </a:solidFill>
                <a:latin typeface="Neue Haas Grotesk Text Pro" panose="020B0504020202020204" pitchFamily="34" charset="0"/>
              </a:rPr>
              <a:t>Resolución</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sobre</a:t>
            </a:r>
            <a:r>
              <a:rPr lang="en-US" sz="600" dirty="0">
                <a:solidFill>
                  <a:srgbClr val="000000"/>
                </a:solidFill>
                <a:latin typeface="Neue Haas Grotesk Text Pro" panose="020B0504020202020204" pitchFamily="34" charset="0"/>
              </a:rPr>
              <a:t> la </a:t>
            </a:r>
            <a:r>
              <a:rPr lang="en-US" sz="600" dirty="0" err="1">
                <a:solidFill>
                  <a:srgbClr val="000000"/>
                </a:solidFill>
                <a:latin typeface="Neue Haas Grotesk Text Pro" panose="020B0504020202020204" pitchFamily="34" charset="0"/>
              </a:rPr>
              <a:t>inclusión</a:t>
            </a:r>
            <a:r>
              <a:rPr lang="en-US" sz="600" dirty="0">
                <a:solidFill>
                  <a:srgbClr val="000000"/>
                </a:solidFill>
                <a:latin typeface="Neue Haas Grotesk Text Pro" panose="020B0504020202020204" pitchFamily="34" charset="0"/>
              </a:rPr>
              <a:t> de un </a:t>
            </a:r>
            <a:r>
              <a:rPr lang="en-US" sz="600" dirty="0" err="1">
                <a:solidFill>
                  <a:srgbClr val="000000"/>
                </a:solidFill>
                <a:latin typeface="Neue Haas Grotesk Text Pro" panose="020B0504020202020204" pitchFamily="34" charset="0"/>
              </a:rPr>
              <a:t>entorno</a:t>
            </a:r>
            <a:r>
              <a:rPr lang="en-US" sz="600" dirty="0">
                <a:solidFill>
                  <a:srgbClr val="000000"/>
                </a:solidFill>
                <a:latin typeface="Neue Haas Grotesk Text Pro" panose="020B0504020202020204" pitchFamily="34" charset="0"/>
              </a:rPr>
              <a:t> de trabajo </a:t>
            </a:r>
            <a:r>
              <a:rPr lang="en-US" sz="600" dirty="0" err="1">
                <a:solidFill>
                  <a:srgbClr val="000000"/>
                </a:solidFill>
                <a:latin typeface="Neue Haas Grotesk Text Pro" panose="020B0504020202020204" pitchFamily="34" charset="0"/>
              </a:rPr>
              <a:t>seguro</a:t>
            </a:r>
            <a:r>
              <a:rPr lang="en-US" sz="600" dirty="0">
                <a:solidFill>
                  <a:srgbClr val="000000"/>
                </a:solidFill>
                <a:latin typeface="Neue Haas Grotesk Text Pro" panose="020B0504020202020204" pitchFamily="34" charset="0"/>
              </a:rPr>
              <a:t> y </a:t>
            </a:r>
            <a:r>
              <a:rPr lang="en-US" sz="600" dirty="0" err="1">
                <a:solidFill>
                  <a:srgbClr val="000000"/>
                </a:solidFill>
                <a:latin typeface="Neue Haas Grotesk Text Pro" panose="020B0504020202020204" pitchFamily="34" charset="0"/>
              </a:rPr>
              <a:t>saludable</a:t>
            </a:r>
            <a:r>
              <a:rPr lang="en-US" sz="600" dirty="0">
                <a:solidFill>
                  <a:srgbClr val="000000"/>
                </a:solidFill>
                <a:latin typeface="Neue Haas Grotesk Text Pro" panose="020B0504020202020204" pitchFamily="34" charset="0"/>
              </a:rPr>
              <a:t> en el </a:t>
            </a:r>
            <a:r>
              <a:rPr lang="en-US" sz="600" dirty="0" err="1">
                <a:solidFill>
                  <a:srgbClr val="000000"/>
                </a:solidFill>
                <a:latin typeface="Neue Haas Grotesk Text Pro" panose="020B0504020202020204" pitchFamily="34" charset="0"/>
              </a:rPr>
              <a:t>marco</a:t>
            </a:r>
            <a:r>
              <a:rPr lang="en-US" sz="600" dirty="0">
                <a:solidFill>
                  <a:srgbClr val="000000"/>
                </a:solidFill>
                <a:latin typeface="Neue Haas Grotesk Text Pro" panose="020B0504020202020204" pitchFamily="34" charset="0"/>
              </a:rPr>
              <a:t> de la OIT </a:t>
            </a:r>
            <a:r>
              <a:rPr lang="en-US" sz="600" dirty="0" err="1">
                <a:solidFill>
                  <a:srgbClr val="000000"/>
                </a:solidFill>
                <a:latin typeface="Neue Haas Grotesk Text Pro" panose="020B0504020202020204" pitchFamily="34" charset="0"/>
              </a:rPr>
              <a:t>relativo</a:t>
            </a:r>
            <a:r>
              <a:rPr lang="en-US" sz="600" dirty="0">
                <a:solidFill>
                  <a:srgbClr val="000000"/>
                </a:solidFill>
                <a:latin typeface="Neue Haas Grotesk Text Pro" panose="020B0504020202020204" pitchFamily="34" charset="0"/>
              </a:rPr>
              <a:t> a </a:t>
            </a:r>
            <a:r>
              <a:rPr lang="en-US" sz="600" dirty="0" err="1">
                <a:solidFill>
                  <a:srgbClr val="000000"/>
                </a:solidFill>
                <a:latin typeface="Neue Haas Grotesk Text Pro" panose="020B0504020202020204" pitchFamily="34" charset="0"/>
              </a:rPr>
              <a:t>los</a:t>
            </a:r>
            <a:r>
              <a:rPr lang="en-US" sz="600" dirty="0">
                <a:solidFill>
                  <a:srgbClr val="000000"/>
                </a:solidFill>
                <a:latin typeface="Neue Haas Grotesk Text Pro" panose="020B0504020202020204" pitchFamily="34" charset="0"/>
              </a:rPr>
              <a:t> </a:t>
            </a:r>
            <a:r>
              <a:rPr lang="en-US" sz="600" dirty="0" err="1">
                <a:solidFill>
                  <a:srgbClr val="000000"/>
                </a:solidFill>
                <a:latin typeface="Neue Haas Grotesk Text Pro" panose="020B0504020202020204" pitchFamily="34" charset="0"/>
              </a:rPr>
              <a:t>principios</a:t>
            </a:r>
            <a:r>
              <a:rPr lang="en-US" sz="600" dirty="0">
                <a:solidFill>
                  <a:srgbClr val="000000"/>
                </a:solidFill>
                <a:latin typeface="Neue Haas Grotesk Text Pro" panose="020B0504020202020204" pitchFamily="34" charset="0"/>
              </a:rPr>
              <a:t> y derechos </a:t>
            </a:r>
            <a:r>
              <a:rPr lang="en-US" sz="600" dirty="0" err="1">
                <a:solidFill>
                  <a:srgbClr val="000000"/>
                </a:solidFill>
                <a:latin typeface="Neue Haas Grotesk Text Pro" panose="020B0504020202020204" pitchFamily="34" charset="0"/>
              </a:rPr>
              <a:t>fundamentales</a:t>
            </a:r>
            <a:r>
              <a:rPr lang="en-US" sz="600" dirty="0">
                <a:solidFill>
                  <a:srgbClr val="000000"/>
                </a:solidFill>
                <a:latin typeface="Neue Haas Grotesk Text Pro" panose="020B0504020202020204" pitchFamily="34" charset="0"/>
              </a:rPr>
              <a:t> en el trabajo. </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CONSTITUCIÓN POLÍTICA [Internet].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 Disponible en: http://www.secretariasenado.gov.co/constitucion-politica</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a:solidFill>
                  <a:srgbClr val="000000"/>
                </a:solidFill>
                <a:latin typeface="Neue Haas Grotesk Text Pro" panose="020B0504020202020204" pitchFamily="34" charset="0"/>
              </a:rPr>
              <a:t>Our Precarious Planet: Climate Change and OSH | 23rd World Congress on Safety and Health at Work [Internet].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12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 Disponible en: https://safety2023sydney.com/programme/our-precarious-planet-climate-change-and-osh</a:t>
            </a: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r>
              <a:rPr lang="en-US" sz="600" dirty="0" err="1">
                <a:solidFill>
                  <a:srgbClr val="000000"/>
                </a:solidFill>
                <a:latin typeface="Neue Haas Grotesk Text Pro" panose="020B0504020202020204" pitchFamily="34" charset="0"/>
              </a:rPr>
              <a:t>elkinfigueroa</a:t>
            </a:r>
            <a:r>
              <a:rPr lang="en-US" sz="600" dirty="0">
                <a:solidFill>
                  <a:srgbClr val="000000"/>
                </a:solidFill>
                <a:latin typeface="Neue Haas Grotesk Text Pro" panose="020B0504020202020204" pitchFamily="34" charset="0"/>
              </a:rPr>
              <a:t>. REFORMA LABORAL [Internet]. [</a:t>
            </a:r>
            <a:r>
              <a:rPr lang="en-US" sz="600" dirty="0" err="1">
                <a:solidFill>
                  <a:srgbClr val="000000"/>
                </a:solidFill>
                <a:latin typeface="Neue Haas Grotesk Text Pro" panose="020B0504020202020204" pitchFamily="34" charset="0"/>
              </a:rPr>
              <a:t>citado</a:t>
            </a:r>
            <a:r>
              <a:rPr lang="en-US" sz="600" dirty="0">
                <a:solidFill>
                  <a:srgbClr val="000000"/>
                </a:solidFill>
                <a:latin typeface="Neue Haas Grotesk Text Pro" panose="020B0504020202020204" pitchFamily="34" charset="0"/>
              </a:rPr>
              <a:t> 13 de </a:t>
            </a:r>
            <a:r>
              <a:rPr lang="en-US" sz="600" dirty="0" err="1">
                <a:solidFill>
                  <a:srgbClr val="000000"/>
                </a:solidFill>
                <a:latin typeface="Neue Haas Grotesk Text Pro" panose="020B0504020202020204" pitchFamily="34" charset="0"/>
              </a:rPr>
              <a:t>abril</a:t>
            </a:r>
            <a:r>
              <a:rPr lang="en-US" sz="600" dirty="0">
                <a:solidFill>
                  <a:srgbClr val="000000"/>
                </a:solidFill>
                <a:latin typeface="Neue Haas Grotesk Text Pro" panose="020B0504020202020204" pitchFamily="34" charset="0"/>
              </a:rPr>
              <a:t> de 2024]. Disponible en: </a:t>
            </a:r>
            <a:r>
              <a:rPr lang="en-US" sz="600" dirty="0">
                <a:solidFill>
                  <a:srgbClr val="000000"/>
                </a:solidFill>
                <a:latin typeface="Neue Haas Grotesk Text Pro" panose="020B0504020202020204" pitchFamily="34" charset="0"/>
                <a:hlinkClick r:id="rId6"/>
              </a:rPr>
              <a:t>https://www.camara.gov.co</a:t>
            </a:r>
            <a:endParaRPr lang="en-US" sz="600" dirty="0">
              <a:solidFill>
                <a:srgbClr val="000000"/>
              </a:solidFill>
              <a:latin typeface="Neue Haas Grotesk Text Pro" panose="020B0504020202020204" pitchFamily="34" charset="0"/>
            </a:endParaRPr>
          </a:p>
          <a:p>
            <a:pPr marL="228600" indent="-228600">
              <a:buFont typeface="+mj-lt"/>
              <a:buAutoNum type="arabicPeriod"/>
            </a:pPr>
            <a:r>
              <a:rPr lang="en-US" sz="600" dirty="0">
                <a:latin typeface="Neue Haas Grotesk Text Pro" panose="020B0504020202020204" pitchFamily="34" charset="0"/>
              </a:rPr>
              <a:t>Acharya, P., Boggess, B., &amp; Zhang, K. (2018). Assessing heat stress and health among construction workers in a changing climate: A review. </a:t>
            </a:r>
            <a:r>
              <a:rPr lang="en-US" sz="600" i="1" dirty="0">
                <a:latin typeface="Neue Haas Grotesk Text Pro" panose="020B0504020202020204" pitchFamily="34" charset="0"/>
              </a:rPr>
              <a:t>International Journal of Environmental Research and Public Health, 15</a:t>
            </a:r>
            <a:r>
              <a:rPr lang="en-US" sz="600" dirty="0">
                <a:latin typeface="Neue Haas Grotesk Text Pro" panose="020B0504020202020204" pitchFamily="34" charset="0"/>
              </a:rPr>
              <a:t>(2), 247. </a:t>
            </a:r>
            <a:r>
              <a:rPr lang="en-US" sz="600" dirty="0">
                <a:latin typeface="Neue Haas Grotesk Text Pro" panose="020B0504020202020204" pitchFamily="34" charset="0"/>
                <a:hlinkClick r:id="rId7"/>
              </a:rPr>
              <a:t>https://doi.org/10.3390/ijerph15020247</a:t>
            </a:r>
            <a:endParaRPr lang="en-US" sz="600" dirty="0">
              <a:latin typeface="Neue Haas Grotesk Text Pro" panose="020B0504020202020204" pitchFamily="34" charset="0"/>
            </a:endParaRPr>
          </a:p>
          <a:p>
            <a:pPr marL="228600" indent="-228600">
              <a:buFont typeface="+mj-lt"/>
              <a:buAutoNum type="arabicPeriod"/>
            </a:pPr>
            <a:r>
              <a:rPr lang="en-US" sz="600" dirty="0" err="1">
                <a:latin typeface="Neue Haas Grotesk Text Pro" panose="020B0504020202020204" pitchFamily="34" charset="0"/>
              </a:rPr>
              <a:t>Amoadu</a:t>
            </a:r>
            <a:r>
              <a:rPr lang="en-US" sz="600" dirty="0">
                <a:latin typeface="Neue Haas Grotesk Text Pro" panose="020B0504020202020204" pitchFamily="34" charset="0"/>
              </a:rPr>
              <a:t>, M., Ansah, E. W., Sarfo, J. O., &amp; </a:t>
            </a:r>
            <a:r>
              <a:rPr lang="en-US" sz="600" dirty="0" err="1">
                <a:latin typeface="Neue Haas Grotesk Text Pro" panose="020B0504020202020204" pitchFamily="34" charset="0"/>
              </a:rPr>
              <a:t>Hormenu</a:t>
            </a:r>
            <a:r>
              <a:rPr lang="en-US" sz="600" dirty="0">
                <a:latin typeface="Neue Haas Grotesk Text Pro" panose="020B0504020202020204" pitchFamily="34" charset="0"/>
              </a:rPr>
              <a:t>, T. (2023). Impact of climate change and heat stress on workers’ health and productivity: A scoping review. </a:t>
            </a:r>
            <a:r>
              <a:rPr lang="en-US" sz="600" i="1" dirty="0">
                <a:latin typeface="Neue Haas Grotesk Text Pro" panose="020B0504020202020204" pitchFamily="34" charset="0"/>
              </a:rPr>
              <a:t>The Journal of Climate Change and Health, 12</a:t>
            </a:r>
            <a:r>
              <a:rPr lang="en-US" sz="600" dirty="0">
                <a:latin typeface="Neue Haas Grotesk Text Pro" panose="020B0504020202020204" pitchFamily="34" charset="0"/>
              </a:rPr>
              <a:t>, Article 100249. https://doi.org/10.1016/j.joclim.2023.100249</a:t>
            </a:r>
          </a:p>
          <a:p>
            <a:pPr marL="228600" indent="-228600">
              <a:buFont typeface="+mj-lt"/>
              <a:buAutoNum type="arabicPeriod"/>
            </a:pPr>
            <a:r>
              <a:rPr lang="en-US" sz="600" dirty="0" err="1">
                <a:latin typeface="Neue Haas Grotesk Text Pro" panose="020B0504020202020204" pitchFamily="34" charset="0"/>
              </a:rPr>
              <a:t>Ayassamy</a:t>
            </a:r>
            <a:r>
              <a:rPr lang="en-US" sz="600" dirty="0">
                <a:latin typeface="Neue Haas Grotesk Text Pro" panose="020B0504020202020204" pitchFamily="34" charset="0"/>
              </a:rPr>
              <a:t>, P., Francoeur, V., &amp; </a:t>
            </a:r>
            <a:r>
              <a:rPr lang="en-US" sz="600" dirty="0" err="1">
                <a:latin typeface="Neue Haas Grotesk Text Pro" panose="020B0504020202020204" pitchFamily="34" charset="0"/>
              </a:rPr>
              <a:t>Paillé</a:t>
            </a:r>
            <a:r>
              <a:rPr lang="en-US" sz="600" dirty="0">
                <a:latin typeface="Neue Haas Grotesk Text Pro" panose="020B0504020202020204" pitchFamily="34" charset="0"/>
              </a:rPr>
              <a:t>, P. (2024). Workplace eco-anxiety: A scoping review of what we know and how to mitigate the consequences. </a:t>
            </a:r>
            <a:r>
              <a:rPr lang="en-US" sz="600" i="1" dirty="0">
                <a:latin typeface="Neue Haas Grotesk Text Pro" panose="020B0504020202020204" pitchFamily="34" charset="0"/>
              </a:rPr>
              <a:t>Frontiers in Sustainability, 5</a:t>
            </a:r>
            <a:r>
              <a:rPr lang="en-US" sz="600" dirty="0">
                <a:latin typeface="Neue Haas Grotesk Text Pro" panose="020B0504020202020204" pitchFamily="34" charset="0"/>
              </a:rPr>
              <a:t>, Article 1371737. https://doi.org/10.3389/frsus.2024.1371737</a:t>
            </a:r>
          </a:p>
          <a:p>
            <a:pPr marL="228600" indent="-228600">
              <a:buFont typeface="+mj-lt"/>
              <a:buAutoNum type="arabicPeriod"/>
            </a:pPr>
            <a:r>
              <a:rPr lang="en-US" sz="600" dirty="0">
                <a:latin typeface="Neue Haas Grotesk Text Pro" panose="020B0504020202020204" pitchFamily="34" charset="0"/>
              </a:rPr>
              <a:t>Baek, S., &amp; Choi, E.-H. (2026). Climate change health risks and workplace protective strategies for construction workers. </a:t>
            </a:r>
            <a:r>
              <a:rPr lang="en-US" sz="600" i="1" dirty="0">
                <a:latin typeface="Neue Haas Grotesk Text Pro" panose="020B0504020202020204" pitchFamily="34" charset="0"/>
              </a:rPr>
              <a:t>Scientific Reports, 16</a:t>
            </a:r>
            <a:r>
              <a:rPr lang="en-US" sz="600" dirty="0">
                <a:latin typeface="Neue Haas Grotesk Text Pro" panose="020B0504020202020204" pitchFamily="34" charset="0"/>
              </a:rPr>
              <a:t>, Article 3423. </a:t>
            </a:r>
            <a:r>
              <a:rPr lang="en-US" sz="600" dirty="0">
                <a:latin typeface="Neue Haas Grotesk Text Pro" panose="020B0504020202020204" pitchFamily="34" charset="0"/>
                <a:hlinkClick r:id="rId8"/>
              </a:rPr>
              <a:t>https://doi.org/10.1038/s41598-025-33471-z</a:t>
            </a:r>
            <a:endParaRPr lang="en-US" sz="600" dirty="0">
              <a:latin typeface="Neue Haas Grotesk Text Pro" panose="020B0504020202020204" pitchFamily="34" charset="0"/>
            </a:endParaRPr>
          </a:p>
          <a:p>
            <a:pPr marL="228600" indent="-228600" defTabSz="324611">
              <a:lnSpc>
                <a:spcPct val="100000"/>
              </a:lnSpc>
              <a:spcBef>
                <a:spcPts val="800"/>
              </a:spcBef>
              <a:buSzPct val="100000"/>
              <a:buFont typeface="+mj-lt"/>
              <a:buAutoNum type="arabicPeriod"/>
              <a:defRPr sz="2982" baseline="-1676">
                <a:solidFill>
                  <a:srgbClr val="230050"/>
                </a:solidFill>
                <a:latin typeface="Times Roman"/>
                <a:ea typeface="Times Roman"/>
                <a:cs typeface="Times Roman"/>
                <a:sym typeface="Times Roman"/>
              </a:defRPr>
            </a:pPr>
            <a:endParaRPr lang="en-US" sz="500" dirty="0">
              <a:solidFill>
                <a:srgbClr val="000000"/>
              </a:solidFill>
            </a:endParaRPr>
          </a:p>
        </p:txBody>
      </p:sp>
    </p:spTree>
    <p:extLst>
      <p:ext uri="{BB962C8B-B14F-4D97-AF65-F5344CB8AC3E}">
        <p14:creationId xmlns:p14="http://schemas.microsoft.com/office/powerpoint/2010/main" val="153362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A4CB6-CACD-298B-C269-8EF5B069CB0C}"/>
            </a:ext>
          </a:extLst>
        </p:cNvPr>
        <p:cNvGrpSpPr/>
        <p:nvPr/>
      </p:nvGrpSpPr>
      <p:grpSpPr>
        <a:xfrm>
          <a:off x="0" y="0"/>
          <a:ext cx="0" cy="0"/>
          <a:chOff x="0" y="0"/>
          <a:chExt cx="0" cy="0"/>
        </a:xfrm>
      </p:grpSpPr>
      <p:sp>
        <p:nvSpPr>
          <p:cNvPr id="4" name="Psicólogo ambiental y organizacional, investigador, speaker global, consultor organizacional y Analista de Inteligencias Artificiales (IAs) en entornos productivos y contextos del individuo, docente universitario, miembro del Comité permanente en Condici">
            <a:extLst>
              <a:ext uri="{FF2B5EF4-FFF2-40B4-BE49-F238E27FC236}">
                <a16:creationId xmlns:a16="http://schemas.microsoft.com/office/drawing/2014/main" id="{249BACA9-761F-D9E4-0F39-17494D2BE983}"/>
              </a:ext>
            </a:extLst>
          </p:cNvPr>
          <p:cNvSpPr txBox="1">
            <a:spLocks/>
          </p:cNvSpPr>
          <p:nvPr/>
        </p:nvSpPr>
        <p:spPr>
          <a:xfrm>
            <a:off x="350094" y="135992"/>
            <a:ext cx="8660556" cy="4093107"/>
          </a:xfrm>
          <a:prstGeom prst="rect">
            <a:avLst/>
          </a:prstGeom>
        </p:spPr>
        <p:txBody>
          <a:bodyPr numCol="2"/>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Brooks, S. K., &amp; Greenberg, N. (2023). Climate change and mental health: Risks, impacts and priority actions.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Occupational Medicine, 73</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(2), 75–79. https://doi.org/10.1093/occmed/kqac146</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Crane, M., Lloyd, S., Haines, A., Ding, D., Hutchinson, E.,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Belesova</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K., Davies, M.,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Osrin</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D., Zimmermann, N., Capon, A., Wilkinson, P., &amp; Turcu, C. (2022). Transforming cities for sustainability: A health perspective.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Environment International, 164</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Article 107262.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2"/>
              </a:rPr>
              <a:t>https://doi.org/10.1016/j.envint.2022.107262</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De Sario, M.,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Katsouyanni</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K., &amp;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Michelozzi</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P. (2023). Occupational heat stress, heat-related effects and the related social and economic loss: A scoping literature review.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Frontiers in Public Health, 11</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Article 1173553.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3"/>
              </a:rPr>
              <a:t>https://doi.org/10.3389/fpubh.2023.1173553</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El Khayat, M., Halwani, D. A.,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Hneiny</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L., Alameddine, I., Haidar, M. A., &amp; Habib, R. R. (2022). Impacts of climate change and heat stress on farmworkers’ health: A scoping review.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Frontiers in Public Health, 10</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Article 782811.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4"/>
              </a:rPr>
              <a:t>https://doi.org/10.3389/fpubh.2022.782811</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Ferrari, G. N., Leal, G. C. L., Souza, R. C. T., &amp; Galdamez, E. V. C. (2023). Impact of climate change on occupational health and safety: A review of methodological approaches.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Work, 74</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(2), 543–557. https://doi.org/10.3233/WOR-211303</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Florez-Acevedo, S., Blancas, M. T., &amp; Spector, J. T. (2025). Occupational heat exposure and mental health outcomes: A review and framework incorporating social determinants of health to guide future research.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Current Environmental Health Reports, 12</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(1), Article 15. https://doi.org/10.1007/s40572-025-00479-6</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Gibb, K., Beckman, S., Vergara, X. P., Heinzerling, A., &amp; Harrison, R. (2024). Extreme heat and occupational health risks.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Annual Review of Public Health, 45</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315–335. https://doi.org/10.1146/annurev-publhealth-060222-034715</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Habibi, P.,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Razmjouei</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J., Moradi, A., Mahdavi, F., Fallah-Aliabadi, S., &amp; Heydari, A. (2024). Climate change and heat stress resilient outdoor workers: Findings from systematic literature review.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BMC Public Health, 24</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Article 1711.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5"/>
              </a:rPr>
              <a:t>https://doi.org/10.1186/s12889-024-19212-3</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Ireland, A., Johnston, D., &amp; Knott, R. (2023). Heat and worker health.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Journal of Health Economics, 91</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Article 102800. https://doi.org/10.1016/j.jhealeco.2023.102800</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Kjellstrom</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T., &amp; Crowe, J. (2011). Climate change, workplace heat exposure, and occupational health and productivity in Central America.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International Journal of Occupational and Environmental Health, 17</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(3), 270–281. https://doi.org/10.1179/107735211799041931</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Moda, H. M.,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Zailani</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M. B., Rangarajan, R., Hickey, P., Abubakar, M., Maina, J.,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Makarfi</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Y. I., et al. (2024). Safety awareness and adaptation strategies of Nigerian construction workers in extreme heat conditions.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PLOS Climate, 3</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(4), Article e0000380. https://doi.org/10.1371/journal.pclm.0000380</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Nowrouzi</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-Kia, B., Choi, C., Premji, R.,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Sathananthan</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A.,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Balakrishnar</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K., Haritos, A., et al. (2026). The impacts of climate change on occupational health and work among outdoor workers: A scoping review.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PLOS Global Public Health, 6</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(2), Article e0005888. https://doi.org/10.1371/journal.pgph.0005888</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Obradovich, N., Migliorini, R., Paulus, M. P., &amp; Rahwan, I. (2018). Empirical evidence of mental health risks posed by climate change.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Proceedings of the National Academy of Sciences, 115</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(43), 10953–10958.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6"/>
              </a:rPr>
              <a:t>https://doi.org/10.1073/pnas.1801528115</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Palinkas, L. A., &amp; Wong, M. (2020). Global climate change and mental health.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Current Opinion in Psychology, 32</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12–16.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7"/>
              </a:rPr>
              <a:t>https://doi.org/10.1016/j.copsyc.2019.06.023</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Romanello, M., Walawender, M., Hsu, S.-C.,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Moskeland</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A., Palmeiro-Silva, Y., Scamman, D., Ali, Z., Ameli, N., Angelova, D.,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Ayeb</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-Karlsson, S., Basart, S., Beagley, J., Beggs, P. J., Blanco-Villafuerte, L., Cai, W., Callaghan, M., Campbell-Lendrum, D., Chambers, J. D.,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Chicmana</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-Zapata, V., Chu, L., et al. (2024). The 2024 report of the Lancet Countdown on health and climate change: Facing record-breaking threats from delayed action.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The Lancet, 404</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(10465), 1847–1896. https://doi.org/10.1016/S0140-6736(24)01822-1</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Rossi, M. F., et al. (2025). Climate change and occupational risks in outdoor workers: A systematic review of the health effects of extreme temperatures.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Atmosphere, 16</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(7), Article 839. https://doi.org/10.3390/atmos16070839</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Schulte, P. A., Bhattacharya, A., Butler, C. R., Chun, H. K.,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Jacklitsch</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B., Jacobs, T., Kiefer, M., Lincoln, J., Pendergrass, S., Shire, J., Watson, J., &amp; Wagner, G. R. (2023). Updated assessment of occupational safety and health hazards of climate change.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Journal of Occupational and Environmental Hygiene, 20</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(5–6), 183–206.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8"/>
              </a:rPr>
              <a:t>https://doi.org/10.1080/15459624.2023.2205468</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Tang, W. S. W., &amp; Ho, C. S. H. (2025). A systematic review on the impact of climate change on occupational mental health: A focus on vulnerable industries.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Social Psychiatry and Psychiatric Epidemiology, 60</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2275–2287.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9"/>
              </a:rPr>
              <a:t>https://pubmed.ncbi.nlm.nih.gov/40473944/</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Tsakonas, K., Badyal, S.,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Takaro</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T., &amp; Buse, C. (2025). Occupational health impacts of climate-related emergency events on health system workers in British Columbia.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International Journal of Disaster Risk Reduction, 119</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Article 105227. https://doi.org/10.1016/j.ijdrr.2025.105227</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Turner, M. C., et al. (2025). Occupational health in the era of climate change and the green transition: A call for research.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The Lancet Regional Health – Europe</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10"/>
              </a:rPr>
              <a:t>https://doi.org/10.1016/j.lanepe.2025.101145</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Intergovernmental Panel on Climate Change. (2022).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Climate change 2022: Impacts, adaptation and vulnerability</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Cambridge University Press.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11"/>
              </a:rPr>
              <a:t>https://doi.org/10.1017/9781009325844</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International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Labour</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Organization. (2019).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Working on a warmer planet: The impact of heat stress on </a:t>
            </a:r>
            <a:r>
              <a:rPr kumimoji="0" lang="en-US" sz="600" b="0" i="1"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labour</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productivity and decent work</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International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Labour</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Office. https://www.ilo.org/publications/working-warmer-planet-impact-heat-stress-labour-productivity-and-decent-work</a:t>
            </a: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International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Labour</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Organization. (2024).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Ensuring safety and health at work in a changing climate</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International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Labour</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Office.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12"/>
              </a:rPr>
              <a:t>https://www.ilo.org/publications/ensuring-safety-and-health-work-changing-climate</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International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Labour</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Organization. (2024).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Heat at work: Implications for safety and health: A global review of the science, policy and practice</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International </a:t>
            </a:r>
            <a:r>
              <a:rPr kumimoji="0" lang="en-US" sz="600" b="0" i="0" u="none" strike="noStrike" kern="1200" cap="none" spc="0" normalizeH="0" baseline="0" noProof="0" dirty="0" err="1">
                <a:ln>
                  <a:noFill/>
                </a:ln>
                <a:solidFill>
                  <a:prstClr val="black"/>
                </a:solidFill>
                <a:effectLst/>
                <a:uLnTx/>
                <a:uFillTx/>
                <a:latin typeface="Neue Haas Grotesk Text Pro" panose="020B0504020202020204" pitchFamily="34" charset="0"/>
                <a:ea typeface="+mn-ea"/>
                <a:cs typeface="+mn-cs"/>
              </a:rPr>
              <a:t>Labour</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Office.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13"/>
              </a:rPr>
              <a:t>https://www.ilo.org/publications/heat-work-implications-safety-and-health</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World Health Organization. (2022).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Mental health and climate change: Policy brief</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World Health Organization.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14"/>
              </a:rPr>
              <a:t>https://www.who.int/publications/i/item/9789240045125</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World Health Organization. (2024, September 2).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Mental health at work</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15"/>
              </a:rPr>
              <a:t>https://www.who.int/news-room/fact-sheets/detail/mental-health-at-work</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World Health Organization &amp; World Meteorological Organization. (2025). </a:t>
            </a:r>
            <a:r>
              <a:rPr kumimoji="0" lang="en-US" sz="600" b="0" i="1"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Climate change and workplace heat stress: Technical report and guidance</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rPr>
              <a:t>. World Health Organization. </a:t>
            </a:r>
            <a:r>
              <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hlinkClick r:id="rId16"/>
              </a:rPr>
              <a:t>https://www.who.int/publications/i/item/9789240099814</a:t>
            </a:r>
            <a:endParaRPr kumimoji="0" lang="en-US" sz="600" b="0" i="0" u="none" strike="noStrike" kern="1200" cap="none" spc="0" normalizeH="0" baseline="0" noProof="0" dirty="0">
              <a:ln>
                <a:noFill/>
              </a:ln>
              <a:solidFill>
                <a:prstClr val="black"/>
              </a:solidFill>
              <a:effectLst/>
              <a:uLnTx/>
              <a:uFillTx/>
              <a:latin typeface="Neue Haas Grotesk Text Pro" panose="020B0504020202020204" pitchFamily="34" charset="0"/>
              <a:ea typeface="+mn-ea"/>
              <a:cs typeface="+mn-cs"/>
            </a:endParaRPr>
          </a:p>
          <a:p>
            <a:pPr marL="228600" marR="0" lvl="0" indent="-228600" algn="l" defTabSz="685800" rtl="0" eaLnBrk="1" fontAlgn="auto" latinLnBrk="0" hangingPunct="1">
              <a:lnSpc>
                <a:spcPct val="90000"/>
              </a:lnSpc>
              <a:spcBef>
                <a:spcPts val="750"/>
              </a:spcBef>
              <a:spcAft>
                <a:spcPts val="0"/>
              </a:spcAft>
              <a:buClrTx/>
              <a:buSzTx/>
              <a:buFont typeface="+mj-lt"/>
              <a:buAutoNum type="arabicPeriod" startAt="36"/>
              <a:tabLst/>
              <a:defRPr/>
            </a:pPr>
            <a:endParaRPr kumimoji="0" lang="en-US" sz="500" b="0" i="0" u="none" strike="noStrike" kern="1200" cap="none" spc="0" normalizeH="0" baseline="0" noProof="0" dirty="0">
              <a:ln>
                <a:noFill/>
              </a:ln>
              <a:solidFill>
                <a:prstClr val="black"/>
              </a:solidFill>
              <a:effectLst/>
              <a:uLnTx/>
              <a:uFillTx/>
              <a:latin typeface="Arial Narrow"/>
              <a:ea typeface="+mn-ea"/>
              <a:cs typeface="+mn-cs"/>
            </a:endParaRPr>
          </a:p>
          <a:p>
            <a:pPr marL="228600" marR="0" lvl="0" indent="-228600" algn="l" defTabSz="324611" rtl="0" eaLnBrk="1" fontAlgn="auto" latinLnBrk="0" hangingPunct="1">
              <a:lnSpc>
                <a:spcPct val="100000"/>
              </a:lnSpc>
              <a:spcBef>
                <a:spcPts val="800"/>
              </a:spcBef>
              <a:spcAft>
                <a:spcPts val="0"/>
              </a:spcAft>
              <a:buClrTx/>
              <a:buSzPct val="100000"/>
              <a:buFont typeface="+mj-lt"/>
              <a:buAutoNum type="arabicPeriod" startAt="36"/>
              <a:tabLst/>
              <a:defRPr sz="2982" baseline="-1676">
                <a:solidFill>
                  <a:srgbClr val="230050"/>
                </a:solidFill>
                <a:latin typeface="Times Roman"/>
                <a:ea typeface="Times Roman"/>
                <a:cs typeface="Times Roman"/>
                <a:sym typeface="Times Roman"/>
              </a:defRPr>
            </a:pPr>
            <a:endParaRPr kumimoji="0" lang="en-US" sz="500" b="0" i="0" u="none" strike="noStrike" kern="1200" cap="none" spc="0" normalizeH="0" baseline="-1676" noProof="0" dirty="0">
              <a:ln>
                <a:noFill/>
              </a:ln>
              <a:solidFill>
                <a:srgbClr val="000000"/>
              </a:solidFill>
              <a:effectLst/>
              <a:uLnTx/>
              <a:uFillTx/>
              <a:latin typeface="Times Roman"/>
              <a:sym typeface="Times Roman"/>
            </a:endParaRPr>
          </a:p>
          <a:p>
            <a:pPr marL="228600" marR="0" lvl="0" indent="-228600" algn="l" defTabSz="324611" rtl="0" eaLnBrk="1" fontAlgn="auto" latinLnBrk="0" hangingPunct="1">
              <a:lnSpc>
                <a:spcPct val="100000"/>
              </a:lnSpc>
              <a:spcBef>
                <a:spcPts val="800"/>
              </a:spcBef>
              <a:spcAft>
                <a:spcPts val="0"/>
              </a:spcAft>
              <a:buClrTx/>
              <a:buSzPct val="100000"/>
              <a:buFont typeface="+mj-lt"/>
              <a:buAutoNum type="arabicPeriod" startAt="36"/>
              <a:tabLst/>
              <a:defRPr sz="2982" baseline="-1676">
                <a:solidFill>
                  <a:srgbClr val="230050"/>
                </a:solidFill>
                <a:latin typeface="Times Roman"/>
                <a:ea typeface="Times Roman"/>
                <a:cs typeface="Times Roman"/>
                <a:sym typeface="Times Roman"/>
              </a:defRPr>
            </a:pPr>
            <a:endParaRPr kumimoji="0" lang="en-US" sz="500" b="0" i="0" u="none" strike="noStrike" kern="1200" cap="none" spc="0" normalizeH="0" baseline="-1676" noProof="0" dirty="0">
              <a:ln>
                <a:noFill/>
              </a:ln>
              <a:solidFill>
                <a:srgbClr val="000000"/>
              </a:solidFill>
              <a:effectLst/>
              <a:uLnTx/>
              <a:uFillTx/>
              <a:latin typeface="Times Roman"/>
              <a:sym typeface="Times Roman"/>
            </a:endParaRPr>
          </a:p>
        </p:txBody>
      </p:sp>
    </p:spTree>
    <p:extLst>
      <p:ext uri="{BB962C8B-B14F-4D97-AF65-F5344CB8AC3E}">
        <p14:creationId xmlns:p14="http://schemas.microsoft.com/office/powerpoint/2010/main" val="227297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DISEÑO PERSONALIZADO" val="4CutCUAy"/>
  <p:tag name="ARTICULATE_DESIGN_ID_1_DISEÑO PERSONALIZADO" val="hREFlND6"/>
  <p:tag name="ARTICULATE_DESIGN_ID_TEMA DE OFFICE" val="GSVwZl8e"/>
  <p:tag name="ARTICULATE_DESIGN_ID_2_DISEÑO PERSONALIZADO" val="qpYqEEsV"/>
  <p:tag name="ARTICULATE_DESIGN_ID_1_TEMA DE OFFICE" val="vkxiyTJH"/>
  <p:tag name="ARTICULATE_SLIDE_COUNT" val="1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iseño personalizad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ck y Narrow">
      <a:majorFont>
        <a:latin typeface="Arial Black"/>
        <a:ea typeface=""/>
        <a:cs typeface=""/>
      </a:majorFont>
      <a:minorFont>
        <a:latin typeface="Arial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A97262F-555B-41E7-AEDA-F77F40D4839A}">
  <we:reference id="WA200003157" version="1.0.0.0" store="Omex" storeType="OMEX"/>
  <we:alternateReferences>
    <we:reference id="WA200003157" version="1.0.0.0" store="WA20000315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59E6A48566D4424C855BAB82CA7981DE" ma:contentTypeVersion="19" ma:contentTypeDescription="Crear nuevo documento." ma:contentTypeScope="" ma:versionID="c1d424c25a3c338ba4e96d764cdc5e25">
  <xsd:schema xmlns:xsd="http://www.w3.org/2001/XMLSchema" xmlns:xs="http://www.w3.org/2001/XMLSchema" xmlns:p="http://schemas.microsoft.com/office/2006/metadata/properties" xmlns:ns2="a3c9abe3-7c36-4f7a-9b0b-cd32f67a01d1" xmlns:ns3="ed6127a4-89c5-401f-90c7-01b706c2691c" targetNamespace="http://schemas.microsoft.com/office/2006/metadata/properties" ma:root="true" ma:fieldsID="043edae91003f2d7415f479742062f1d" ns2:_="" ns3:_="">
    <xsd:import namespace="a3c9abe3-7c36-4f7a-9b0b-cd32f67a01d1"/>
    <xsd:import namespace="ed6127a4-89c5-401f-90c7-01b706c2691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c9abe3-7c36-4f7a-9b0b-cd32f67a01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Etiquetas de imagen" ma:readOnly="false" ma:fieldId="{5cf76f15-5ced-4ddc-b409-7134ff3c332f}" ma:taxonomyMulti="true" ma:sspId="255b28e8-f6d8-41f4-8dfa-69b184ca5cd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6127a4-89c5-401f-90c7-01b706c2691c" elementFormDefault="qualified">
    <xsd:import namespace="http://schemas.microsoft.com/office/2006/documentManagement/types"/>
    <xsd:import namespace="http://schemas.microsoft.com/office/infopath/2007/PartnerControls"/>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element name="TaxCatchAll" ma:index="22" nillable="true" ma:displayName="Taxonomy Catch All Column" ma:hidden="true" ma:list="{7913116a-e478-4991-bf59-16dc238ab3c7}" ma:internalName="TaxCatchAll" ma:showField="CatchAllData" ma:web="ed6127a4-89c5-401f-90c7-01b706c2691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d6127a4-89c5-401f-90c7-01b706c2691c" xsi:nil="true"/>
    <lcf76f155ced4ddcb4097134ff3c332f xmlns="a3c9abe3-7c36-4f7a-9b0b-cd32f67a01d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56682E5-22E5-46C5-A180-388B4D554871}">
  <ds:schemaRefs>
    <ds:schemaRef ds:uri="http://schemas.microsoft.com/sharepoint/v3/contenttype/forms"/>
  </ds:schemaRefs>
</ds:datastoreItem>
</file>

<file path=customXml/itemProps2.xml><?xml version="1.0" encoding="utf-8"?>
<ds:datastoreItem xmlns:ds="http://schemas.openxmlformats.org/officeDocument/2006/customXml" ds:itemID="{38BE49DD-5515-4224-82EB-305FD8F155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c9abe3-7c36-4f7a-9b0b-cd32f67a01d1"/>
    <ds:schemaRef ds:uri="ed6127a4-89c5-401f-90c7-01b706c269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17EAAF-FC47-4947-9167-EA41CB9DEC76}">
  <ds:schemaRefs>
    <ds:schemaRef ds:uri="http://schemas.microsoft.com/office/2006/metadata/properties"/>
    <ds:schemaRef ds:uri="http://purl.org/dc/elements/1.1/"/>
    <ds:schemaRef ds:uri="http://www.w3.org/XML/1998/namespace"/>
    <ds:schemaRef ds:uri="42d58335-f130-4ffc-8c4b-259887c009e5"/>
    <ds:schemaRef ds:uri="http://schemas.microsoft.com/office/2006/documentManagement/types"/>
    <ds:schemaRef ds:uri="http://schemas.microsoft.com/office/infopath/2007/PartnerControls"/>
    <ds:schemaRef ds:uri="http://purl.org/dc/dcmitype/"/>
    <ds:schemaRef ds:uri="8831d041-2f92-43f3-8fc9-9290e2c98403"/>
    <ds:schemaRef ds:uri="http://schemas.openxmlformats.org/package/2006/metadata/core-properties"/>
    <ds:schemaRef ds:uri="http://schemas.microsoft.com/sharepoint/v3"/>
    <ds:schemaRef ds:uri="http://purl.org/dc/terms/"/>
    <ds:schemaRef ds:uri="ed6127a4-89c5-401f-90c7-01b706c2691c"/>
    <ds:schemaRef ds:uri="a3c9abe3-7c36-4f7a-9b0b-cd32f67a01d1"/>
  </ds:schemaRefs>
</ds:datastoreItem>
</file>

<file path=docProps/app.xml><?xml version="1.0" encoding="utf-8"?>
<Properties xmlns="http://schemas.openxmlformats.org/officeDocument/2006/extended-properties" xmlns:vt="http://schemas.openxmlformats.org/officeDocument/2006/docPropsVTypes">
  <Template/>
  <TotalTime>10854</TotalTime>
  <Words>6464</Words>
  <Application>Microsoft Office PowerPoint</Application>
  <PresentationFormat>On-screen Show (16:9)</PresentationFormat>
  <Paragraphs>281</Paragraphs>
  <Slides>33</Slides>
  <Notes>12</Notes>
  <HiddenSlides>0</HiddenSlides>
  <MMClips>0</MMClips>
  <ScaleCrop>false</ScaleCrop>
  <HeadingPairs>
    <vt:vector size="4" baseType="variant">
      <vt:variant>
        <vt:lpstr>Theme</vt:lpstr>
      </vt:variant>
      <vt:variant>
        <vt:i4>3</vt:i4>
      </vt:variant>
      <vt:variant>
        <vt:lpstr>Slide Titles</vt:lpstr>
      </vt:variant>
      <vt:variant>
        <vt:i4>33</vt:i4>
      </vt:variant>
    </vt:vector>
  </HeadingPairs>
  <TitlesOfParts>
    <vt:vector size="36" baseType="lpstr">
      <vt:lpstr>1_Tema de Office</vt:lpstr>
      <vt:lpstr>Diseño personalizado</vt:lpstr>
      <vt:lpstr>1_Diseño personalizado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Ana Belén Suárez Hernández</dc:creator>
  <cp:lastModifiedBy>Erik Fabian Rico Castillo</cp:lastModifiedBy>
  <cp:revision>89</cp:revision>
  <dcterms:created xsi:type="dcterms:W3CDTF">2021-01-28T13:16:50Z</dcterms:created>
  <dcterms:modified xsi:type="dcterms:W3CDTF">2026-06-08T10:19:08Z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88A1A9A5-0069-424B-8159-DAD5E519DD95</vt:lpwstr>
  </property>
  <property fmtid="{D5CDD505-2E9C-101B-9397-08002B2CF9AE}" pid="3" name="ArticulatePath">
    <vt:lpwstr>00_Plantilla_Módulos</vt:lpwstr>
  </property>
  <property fmtid="{D5CDD505-2E9C-101B-9397-08002B2CF9AE}" pid="4" name="ContentTypeId">
    <vt:lpwstr>0x01010059E6A48566D4424C855BAB82CA7981DE</vt:lpwstr>
  </property>
</Properties>
</file>